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69" r:id="rId3"/>
    <p:sldId id="275" r:id="rId4"/>
    <p:sldId id="257" r:id="rId5"/>
    <p:sldId id="263" r:id="rId6"/>
    <p:sldId id="259" r:id="rId7"/>
    <p:sldId id="330" r:id="rId8"/>
    <p:sldId id="287" r:id="rId9"/>
    <p:sldId id="288" r:id="rId10"/>
    <p:sldId id="270" r:id="rId11"/>
    <p:sldId id="289" r:id="rId12"/>
    <p:sldId id="271" r:id="rId13"/>
    <p:sldId id="305" r:id="rId14"/>
    <p:sldId id="290" r:id="rId15"/>
    <p:sldId id="272" r:id="rId16"/>
    <p:sldId id="299" r:id="rId17"/>
    <p:sldId id="325" r:id="rId18"/>
    <p:sldId id="277" r:id="rId19"/>
    <p:sldId id="278" r:id="rId20"/>
    <p:sldId id="326" r:id="rId21"/>
    <p:sldId id="318" r:id="rId22"/>
    <p:sldId id="319" r:id="rId23"/>
    <p:sldId id="291" r:id="rId24"/>
    <p:sldId id="327" r:id="rId25"/>
    <p:sldId id="324" r:id="rId26"/>
    <p:sldId id="304" r:id="rId27"/>
    <p:sldId id="328" r:id="rId28"/>
    <p:sldId id="310" r:id="rId29"/>
    <p:sldId id="313" r:id="rId30"/>
    <p:sldId id="320" r:id="rId31"/>
    <p:sldId id="314" r:id="rId32"/>
    <p:sldId id="273" r:id="rId33"/>
    <p:sldId id="281" r:id="rId34"/>
    <p:sldId id="276" r:id="rId35"/>
    <p:sldId id="283" r:id="rId36"/>
    <p:sldId id="316" r:id="rId37"/>
    <p:sldId id="284" r:id="rId38"/>
    <p:sldId id="285" r:id="rId39"/>
    <p:sldId id="321" r:id="rId40"/>
    <p:sldId id="274" r:id="rId41"/>
    <p:sldId id="282" r:id="rId42"/>
    <p:sldId id="322" r:id="rId43"/>
    <p:sldId id="286" r:id="rId44"/>
    <p:sldId id="323" r:id="rId45"/>
    <p:sldId id="329" r:id="rId46"/>
    <p:sldId id="294" r:id="rId47"/>
    <p:sldId id="280" r:id="rId48"/>
    <p:sldId id="295" r:id="rId49"/>
    <p:sldId id="300" r:id="rId50"/>
    <p:sldId id="296" r:id="rId51"/>
    <p:sldId id="302" r:id="rId52"/>
    <p:sldId id="297" r:id="rId53"/>
    <p:sldId id="303" r:id="rId5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EBE"/>
    <a:srgbClr val="DBE6FF"/>
    <a:srgbClr val="BDE177"/>
    <a:srgbClr val="D4C6FD"/>
    <a:srgbClr val="D5E081"/>
    <a:srgbClr val="D5FC79"/>
    <a:srgbClr val="4472C4"/>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160B9-2121-F449-8D3A-39558078F6EE}" v="3976" dt="2023-06-01T12:56:54.090"/>
    <p1510:client id="{835C21E6-9A71-D849-A0B1-55C8BF349D4A}" v="1" dt="2023-06-01T20:50:09.396"/>
    <p1510:client id="{AB3D03A3-6E17-72BF-78E4-5693E11DFA5C}" v="47" dt="2023-06-01T13:28:38.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AAA43-16A8-3543-9A6C-5F44612AB506}" type="datetimeFigureOut">
              <a:rPr lang="es-ES_tradnl" smtClean="0"/>
              <a:t>05/06/2023</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558DB-2506-ED4D-A547-E6942FF8534D}" type="slidenum">
              <a:rPr lang="es-ES_tradnl" smtClean="0"/>
              <a:t>‹Nº›</a:t>
            </a:fld>
            <a:endParaRPr lang="es-ES_tradnl"/>
          </a:p>
        </p:txBody>
      </p:sp>
    </p:spTree>
    <p:extLst>
      <p:ext uri="{BB962C8B-B14F-4D97-AF65-F5344CB8AC3E}">
        <p14:creationId xmlns:p14="http://schemas.microsoft.com/office/powerpoint/2010/main" val="1104793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890558DB-2506-ED4D-A547-E6942FF8534D}" type="slidenum">
              <a:rPr lang="es-ES_tradnl" smtClean="0"/>
              <a:t>15</a:t>
            </a:fld>
            <a:endParaRPr lang="es-ES_tradnl"/>
          </a:p>
        </p:txBody>
      </p:sp>
    </p:spTree>
    <p:extLst>
      <p:ext uri="{BB962C8B-B14F-4D97-AF65-F5344CB8AC3E}">
        <p14:creationId xmlns:p14="http://schemas.microsoft.com/office/powerpoint/2010/main" val="519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En el segundo modelo, se introduce el concepto de zonas, tanto para los pacientes como para los médicos donde se revisa primero si el médico esta en la zona antes de ser asignado, dando prioridad al que este disponible, sino se espera a que un médico en la zona se desocupe, si no hay médicos en la zona se escoge a un médico de otra zona que este disponible y si no hay se espera al más rápido.</a:t>
            </a:r>
          </a:p>
          <a:p>
            <a:endParaRPr lang="es-ES_tradnl"/>
          </a:p>
          <a:p>
            <a:r>
              <a:rPr lang="es-ES_tradnl"/>
              <a:t>En esta iteración se logra tener una distribución del trabajo un poco más balanceada en comparación con la anterior, se preguntaran porque el promedio de solicitudes atendidas por médico cambio, esto es porque en el anterior modelo las 306 solicitudes se atendían por solo 12 de los médicos y ahora se atienden por todos.</a:t>
            </a:r>
          </a:p>
          <a:p>
            <a:endParaRPr lang="es-ES_tradnl"/>
          </a:p>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27</a:t>
            </a:fld>
            <a:endParaRPr lang="es-ES_tradnl"/>
          </a:p>
        </p:txBody>
      </p:sp>
    </p:spTree>
    <p:extLst>
      <p:ext uri="{BB962C8B-B14F-4D97-AF65-F5344CB8AC3E}">
        <p14:creationId xmlns:p14="http://schemas.microsoft.com/office/powerpoint/2010/main" val="594764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En este tercer modelo, se tiene en cuenta los tiempos contratados por cada cliente, es decir, se establece un tiempo límite para la atención de cada tipo de cliente. Si el médico evaluado no cumple con estas condiciones, no es asignado al paciente. Además, se agregan tiempos de desplazamiento para cada médico. Cuando el médico se encuentra dentro de su zona asignada, el tiempo de desplazamiento es de 20 minutos; cuando se encuentra fuera de su zona, el tiempo se duplica. Igualmente, se tiene en cuenta la reasignación de la zona de los médicos cuando atendían a pacientes en otras zonas.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Denotamos como en este modelo se tuvo una asignación menos equitativa de los médicos reflejado en el diagrama de </a:t>
            </a:r>
            <a:r>
              <a:rPr lang="es-CO" sz="1800" err="1">
                <a:solidFill>
                  <a:srgbClr val="000000"/>
                </a:solidFill>
                <a:effectLst/>
                <a:latin typeface="Calibri Light" panose="020F0302020204030204" pitchFamily="34" charset="0"/>
                <a:ea typeface="Calibri" panose="020F0502020204030204" pitchFamily="34" charset="0"/>
              </a:rPr>
              <a:t>gantt</a:t>
            </a:r>
            <a:r>
              <a:rPr lang="es-CO" sz="1800">
                <a:solidFill>
                  <a:srgbClr val="000000"/>
                </a:solidFill>
                <a:effectLst/>
                <a:latin typeface="Calibri Light" panose="020F0302020204030204" pitchFamily="34" charset="0"/>
                <a:ea typeface="Calibri" panose="020F0502020204030204" pitchFamily="34" charset="0"/>
              </a:rPr>
              <a:t> (siguiente)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panose="020F0502020204030204" pitchFamily="34" charset="0"/>
              <a:ea typeface="Calibri" panose="020F0502020204030204" pitchFamily="34" charset="0"/>
            </a:endParaRPr>
          </a:p>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28</a:t>
            </a:fld>
            <a:endParaRPr lang="es-ES_tradnl"/>
          </a:p>
        </p:txBody>
      </p:sp>
    </p:spTree>
    <p:extLst>
      <p:ext uri="{BB962C8B-B14F-4D97-AF65-F5344CB8AC3E}">
        <p14:creationId xmlns:p14="http://schemas.microsoft.com/office/powerpoint/2010/main" val="219931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De todo esto, identificamos la importancia de implementar la regla de decisión que diseñamos anteriormente con el fin de tener un criterio valido para asignar a los médicos en caso que tenga más de uno en mi lista.</a:t>
            </a:r>
          </a:p>
          <a:p>
            <a:endParaRPr lang="es-ES_tradnl"/>
          </a:p>
          <a:p>
            <a:r>
              <a:rPr lang="es-ES_tradnl"/>
              <a:t>Como también, una observación de los datos y el flujo de servicios de los médicos nos indico una frecuencia alta en los saltos entre zonas, llevándonos a eliminar por completo la zonificación de las solicitudes y médicos.</a:t>
            </a:r>
          </a:p>
          <a:p>
            <a:endParaRPr lang="es-ES_tradnl"/>
          </a:p>
          <a:p>
            <a:r>
              <a:rPr lang="es-ES_tradnl"/>
              <a:t>Por lo que se tendrá en cuenta la distancia más corta medida como explicamos al inicio de la sección</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29</a:t>
            </a:fld>
            <a:endParaRPr lang="es-ES_tradnl"/>
          </a:p>
        </p:txBody>
      </p:sp>
    </p:spTree>
    <p:extLst>
      <p:ext uri="{BB962C8B-B14F-4D97-AF65-F5344CB8AC3E}">
        <p14:creationId xmlns:p14="http://schemas.microsoft.com/office/powerpoint/2010/main" val="362474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De esta forma nuestra heurística inspirada inicialmente por el modelamiento conceptual de </a:t>
            </a:r>
            <a:r>
              <a:rPr lang="es-ES_tradnl" err="1"/>
              <a:t>branch</a:t>
            </a:r>
            <a:r>
              <a:rPr lang="es-ES_tradnl"/>
              <a:t> and </a:t>
            </a:r>
            <a:r>
              <a:rPr lang="es-ES_tradnl" err="1"/>
              <a:t>bound</a:t>
            </a:r>
            <a:r>
              <a:rPr lang="es-ES_tradnl"/>
              <a:t>, en donde se tiene un espacio de soluciones S y se van creando subespacios </a:t>
            </a:r>
            <a:r>
              <a:rPr lang="es-ES_tradnl" err="1"/>
              <a:t>S_i</a:t>
            </a:r>
            <a:r>
              <a:rPr lang="es-ES_tradnl"/>
              <a:t>, buscando resolver cada subespacio para encontrar las solución óptima, sin embargo, en contraste con esta metodología no se llegan a evaluar todos los sub espacios antes de realizar una asignación, por lo que de acuerdo con la literatura nuestra heurística implementa un algoritmo </a:t>
            </a:r>
            <a:r>
              <a:rPr lang="es-ES_tradnl" err="1"/>
              <a:t>greedy</a:t>
            </a:r>
            <a:r>
              <a:rPr lang="es-ES_tradnl"/>
              <a:t> los cuales son caracterizados por tomar decisiones optimas en cada paso, sin preocuparse por el impacto a largo plazo, es decir, cada vez que filtro mi lista de médicos encuentro la mejor solución de acuerdo con el subespacio caracterizado por el tipo de asignación sin antes evaluar las demás opciones, por lo que puede existir una mejor asignación dadas otras restricciones que no se tienen en cuenta.</a:t>
            </a:r>
          </a:p>
          <a:p>
            <a:endParaRPr lang="es-ES_tradnl"/>
          </a:p>
          <a:p>
            <a:r>
              <a:rPr lang="es-ES_tradnl"/>
              <a:t>Ahora bien, entrando en detalle de nuestra heurística diseñada podemos analizar 4 tipos de asignación los cuales rigen la estructura de esta.</a:t>
            </a:r>
          </a:p>
          <a:p>
            <a:endParaRPr lang="es-ES_tradnl"/>
          </a:p>
          <a:p>
            <a:r>
              <a:rPr lang="es-ES_tradnl"/>
              <a:t>La asignación tipo 1 sucede cuando el médico esta en su jornada laboral, cumple con el tiempo de servicio, pero no esta disponible por lo que es asignado usando la regla de prioridad.</a:t>
            </a:r>
          </a:p>
          <a:p>
            <a:r>
              <a:rPr lang="es-ES_tradnl"/>
              <a:t>La asignación tipo 2 sucede cuando el médico esta en su jornada laboral pero no cumple ni con el tiempo de servicio como con disponibilidad, por lo que debo asignar el médico que atienda la solicitud más rápido.</a:t>
            </a:r>
          </a:p>
          <a:p>
            <a:r>
              <a:rPr lang="es-ES_tradnl"/>
              <a:t>En la asignación tipo 3 es cuando el médico cumple todas las condiciones por lo que se asigna por regla de prioridad</a:t>
            </a:r>
          </a:p>
          <a:p>
            <a:r>
              <a:rPr lang="es-ES_tradnl"/>
              <a:t>Y la asignación tipo 4 sucede cuando no se cumple con el tiempo de servicio teniendo médicos disponibles por lo que debo encontrar el que atienda más rápido.</a:t>
            </a:r>
          </a:p>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30</a:t>
            </a:fld>
            <a:endParaRPr lang="es-ES_tradnl"/>
          </a:p>
        </p:txBody>
      </p:sp>
    </p:spTree>
    <p:extLst>
      <p:ext uri="{BB962C8B-B14F-4D97-AF65-F5344CB8AC3E}">
        <p14:creationId xmlns:p14="http://schemas.microsoft.com/office/powerpoint/2010/main" val="394245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Ahora bien, comparando nuestro modelo con los indicadores anteriores se resalta una gran mejora en la desviación estándar, logrando uno de nuestros grandes propósitos iniciales, de balancear la carga laboral de los médicos y esto también lo vemos representado en el Gantt, si se acuerdan en anteriores diapositivas teníamos asignaciones mucho más dispersas y con un peso más grande en la parte inferior que en la parte superior, ahora observamos como el Gantt toma una estructura diagonal simbólica de las jornadas de los trabajadores y con una carga notablemente mejor distribuida.</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31</a:t>
            </a:fld>
            <a:endParaRPr lang="es-ES_tradnl"/>
          </a:p>
        </p:txBody>
      </p:sp>
    </p:spTree>
    <p:extLst>
      <p:ext uri="{BB962C8B-B14F-4D97-AF65-F5344CB8AC3E}">
        <p14:creationId xmlns:p14="http://schemas.microsoft.com/office/powerpoint/2010/main" val="179989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Inicialmente se contaba con la base de dato de la operación de la empresa para el 2022, a la cual realizamos varias transformaciones como  la temporalidad, dejamos todo en minutos, se creo un código para </a:t>
            </a:r>
            <a:r>
              <a:rPr lang="es-ES_tradnl" err="1"/>
              <a:t>geocodificar</a:t>
            </a:r>
            <a:r>
              <a:rPr lang="es-ES_tradnl"/>
              <a:t> las direcciones en longitudes y latitudes usando la API de Bing que mencionamos porque será importante en las recomendaciones, pero para evaluar los modelos con la situación actual y entre si decidimos trabajar sobre la semana del 30 de mayo al 5 de junio, con aquellas solicitudes que efectivamente fueron pedidas y atendidas el mismo día, al igual que editamos los valores atípicos de los tiempos de atención puesto que sucedía que algunos eran muy demorados o se acababan apenas empezaban, cambiándolos por el promedio de atención de 20 minutos y por último creamos jornadas laborales específicas para cada día.  </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33</a:t>
            </a:fld>
            <a:endParaRPr lang="es-ES_tradnl"/>
          </a:p>
        </p:txBody>
      </p:sp>
    </p:spTree>
    <p:extLst>
      <p:ext uri="{BB962C8B-B14F-4D97-AF65-F5344CB8AC3E}">
        <p14:creationId xmlns:p14="http://schemas.microsoft.com/office/powerpoint/2010/main" val="39873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El primer factor importante fue el diseño de las jornadas laborales, debido a que no se conoce la distribución de médicos para la instancia evaluada pero si la actual para poder replicarlo en nuestros modelos se busco minimizar la diferencia del promedio de solicitudes atendidas por franja iterando sobre la cantidad de médicos, teniendo en cuenta que cada hora se comienza una nueva solicitud, adaptando las franjas a los diferentes días de la semana.</a:t>
            </a:r>
          </a:p>
          <a:p>
            <a:endParaRPr lang="es-ES_tradnl"/>
          </a:p>
          <a:p>
            <a:r>
              <a:rPr lang="es-ES_tradnl"/>
              <a:t>Se realiza esta precisión porque al evaluar los modelos la construcción de las franjas horarias son un factor que afecta el desempeño de forma significativa, al tener una asignación ineficiente de médicos a sus jornadas es posible no atender completamente la demanda o sobrestimarla.</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34</a:t>
            </a:fld>
            <a:endParaRPr lang="es-ES_tradnl"/>
          </a:p>
        </p:txBody>
      </p:sp>
    </p:spTree>
    <p:extLst>
      <p:ext uri="{BB962C8B-B14F-4D97-AF65-F5344CB8AC3E}">
        <p14:creationId xmlns:p14="http://schemas.microsoft.com/office/powerpoint/2010/main" val="416514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En primer lugar se evidencia en la Gráfica de tiempo de desplazamiento como la heurística tiene notablemente un mayor tiempo de desplazamiento promedio para sus médicos llegando a tener hasta un 43% más tiempo en transporte que la situación actual. Atribuimos este comportamiento a que por la zonificación de la empresa los trayectos que deben realizar los médicos son más cortos. Esto nos indica como la asignación actual está logrando minimizar las distancias desplazadas, sin embargo, nos daremos cuenta que esto tiene una penalización en diferentes indicadores como el tiempo de espera, que busca reflejar el tiempo que los pacientes de cada médico esperan desde que realizan la solicitud hasta que llega el médico a atenderlos, tomando en la situación actual un valor de 3 horas y en nuestros modelos este tiempo se minimiza particularmente en la heurística.</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35</a:t>
            </a:fld>
            <a:endParaRPr lang="es-ES_tradnl"/>
          </a:p>
        </p:txBody>
      </p:sp>
    </p:spTree>
    <p:extLst>
      <p:ext uri="{BB962C8B-B14F-4D97-AF65-F5344CB8AC3E}">
        <p14:creationId xmlns:p14="http://schemas.microsoft.com/office/powerpoint/2010/main" val="191034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Otros indicadores característicos de la solución, es la desviación estándar de las solicitudes, donde en comparación los modelos asignan de manera más equitativa el trabajo y entre ellos este valor es similar con una desviación promedio de 1.4, comparado con una desviación estándar promedio de 3.</a:t>
            </a:r>
          </a:p>
          <a:p>
            <a:endParaRPr lang="es-ES_tradnl"/>
          </a:p>
          <a:p>
            <a:r>
              <a:rPr lang="es-ES_tradnl"/>
              <a:t>Hasta ahora hemos visto como el modelo lineal se ha comportado a la par con el modelo heurístico, sin embargo, el indicador en el cual desempeña mejor el optimizador es el tiempo trabajo, este logra maximizar las horas trabajadas y minimizar el tiempo ocioso de forma inversamente proporcional.</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36</a:t>
            </a:fld>
            <a:endParaRPr lang="es-ES_tradnl"/>
          </a:p>
        </p:txBody>
      </p:sp>
    </p:spTree>
    <p:extLst>
      <p:ext uri="{BB962C8B-B14F-4D97-AF65-F5344CB8AC3E}">
        <p14:creationId xmlns:p14="http://schemas.microsoft.com/office/powerpoint/2010/main" val="173945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En forma de resumen, para la primera simulación realizada aunque la situación actual destaca en minimizar el tiempo de desplazamiento debido al uso de la zonificación, los otros modelos empatan o sobre salen en los demás indicadores.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Con respecto a la distribución del tiempo de los médicos en su jornada laboral, el optimizador logra minimizar el tiempo de ocio de los médicos y maximizar el tiempo de trabajo, mientras que la heurística tiene un desempeño similar al de la situación actual.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 Ahora bien, el buen desempeño de estos indicadores para el optimizador penaliza la experiencia del usuario, teniendo tiempos de espera superiores a los de la heurística pero menores que la situación actual.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Los dos modelos logran atender las solicitudes en el tiempo pactado con las entidades de salud y poseen tiempos de servicio similares a la situación actual. Se destaca que los médicos asignados con el optimizador, trabajan una mayor cantidad de tiempo extra sobrepasando sus jornadas como máximo una hora. Por último, con respecto a la cantidad de solicitudes atendidas por hora la situación actual predomina sobre los modelos diseñados, logrando atender 1.7 pacientes por hora, mientras la heurística y el optimizador atienden 1.1 y 1.05 respectivamente, aunque se resalta que los modelos diseñados realizan una asignación más equitativa del trabajo, al medir una desviación estándar similar de 1.4 de la cantidad de solicitudes atendidas por médico, mientras que la situación actual tiene una desviación estándar de tres, significando que hay médicos que trabajan mucho más que otros.</a:t>
            </a:r>
            <a:endParaRPr lang="es-CO" sz="1800">
              <a:solidFill>
                <a:srgbClr val="000000"/>
              </a:solidFill>
              <a:effectLst/>
              <a:latin typeface="Calibri" panose="020F0502020204030204" pitchFamily="34" charset="0"/>
              <a:ea typeface="Calibri" panose="020F0502020204030204" pitchFamily="34" charset="0"/>
            </a:endParaRPr>
          </a:p>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37</a:t>
            </a:fld>
            <a:endParaRPr lang="es-ES_tradnl"/>
          </a:p>
        </p:txBody>
      </p:sp>
    </p:spTree>
    <p:extLst>
      <p:ext uri="{BB962C8B-B14F-4D97-AF65-F5344CB8AC3E}">
        <p14:creationId xmlns:p14="http://schemas.microsoft.com/office/powerpoint/2010/main" val="171826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Teniendo en cuenta el objetivo de este trabajo, mejorar las decisiones de agendamiento, se tomó la decisión de desarrollar dos modelos. El primero fue diseñado inicialmente como un punto de referencia para evaluar el rendimiento del segundo. Dadas las limitaciones del trabajo y considerando que en la operación real no se conocen las decisiones futuras, se optó por una estrategia miope que realiza las asignaciones por eventos. Cada modelo se rige por las mismas restricciones, pero con diferentes aproximaciones y niveles rigidez en su cumplimiento. Para la implementación final de ambos modelos se tuvo en cuenta lo siguiente: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16</a:t>
            </a:fld>
            <a:endParaRPr lang="es-ES_tradnl"/>
          </a:p>
        </p:txBody>
      </p:sp>
    </p:spTree>
    <p:extLst>
      <p:ext uri="{BB962C8B-B14F-4D97-AF65-F5344CB8AC3E}">
        <p14:creationId xmlns:p14="http://schemas.microsoft.com/office/powerpoint/2010/main" val="2198195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Se busco evaluar el rendimiento de los modelos con condiciones adicionales, correspondientes a la variación de los médicos en cada jornada, creando la versión 2 de la simulación que hace alusión a quitar un médico de cada jornada, dejando aquellas jornadas que solo tienen un médico completa. Y la versión tres que se realizó lo mismo pero con 3 médicos, resultando con una distribución de médicos como se observa en la tabla de cantidad de médicos.</a:t>
            </a:r>
          </a:p>
          <a:p>
            <a:endParaRPr lang="es-ES_tradnl"/>
          </a:p>
          <a:p>
            <a:r>
              <a:rPr lang="es-ES_tradnl"/>
              <a:t>Se destaca como el tiempo de desplazamiento incremento para los modelos en estas condiciones, de forma inversa a la reducción de los médicos en las jornadas, puesto que ahora ellos deben desplazarse aun más, un efecto similar se ve en la cantidad promedio de solicitudes que crecen de forma exponencial a medida que se tienen menos médicos. Caracterizamos la situación del modelo lineal en la versión tres donde se tienen menos solicitudes que en el heurístico, debido a que no se logran atender todas por lo que no se cumplen con los tiempos contratados por las entidades de salud.</a:t>
            </a:r>
          </a:p>
          <a:p>
            <a:endParaRPr lang="es-ES_tradnl"/>
          </a:p>
          <a:p>
            <a:endParaRPr lang="es-ES_tradnl"/>
          </a:p>
          <a:p>
            <a:endParaRPr lang="es-ES_tradnl"/>
          </a:p>
          <a:p>
            <a:endParaRPr lang="es-ES_tradnl"/>
          </a:p>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38</a:t>
            </a:fld>
            <a:endParaRPr lang="es-ES_tradnl"/>
          </a:p>
        </p:txBody>
      </p:sp>
    </p:spTree>
    <p:extLst>
      <p:ext uri="{BB962C8B-B14F-4D97-AF65-F5344CB8AC3E}">
        <p14:creationId xmlns:p14="http://schemas.microsoft.com/office/powerpoint/2010/main" val="289359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Otros comportamientos relevantes en los indicadores son los tiempos trabajados, y como estos incrementan a medida que se tienen menos solicitudes esto es más notable en la heurística puesto supera los indicadores del optimizador y debido a esta incremento los tiempos ociosos no existen. Como también, como se ve en la gráfica de tiempo de espera al estresar el modelo de igual forma se tienen tiempos inferiores a los de la situación actual.</a:t>
            </a:r>
          </a:p>
          <a:p>
            <a:endParaRPr lang="es-ES_tradnl"/>
          </a:p>
          <a:p>
            <a:r>
              <a:rPr lang="es-ES_tradnl"/>
              <a:t>Por otro lado, se incrementa la cantidad de solicitudes demoradas para la heurística a 18 solicitudes y 52 correspondientes a la versión 2 y 3, esto se compara con la situación actual que tiene un valor de 79.</a:t>
            </a:r>
          </a:p>
          <a:p>
            <a:endParaRPr lang="es-ES_tradnl"/>
          </a:p>
          <a:p>
            <a:r>
              <a:rPr lang="es-ES_tradnl"/>
              <a:t>Un análisis permitente frente a la asignación de solicitudes, notamos como a medida que se tienen menos médicos resulta más difícil para los dos modelos asignar de forma equitativa las solicitudes.</a:t>
            </a:r>
          </a:p>
          <a:p>
            <a:endParaRPr lang="es-ES_tradnl"/>
          </a:p>
          <a:p>
            <a:r>
              <a:rPr lang="es-ES_tradnl"/>
              <a:t>Por ultimo, los tiempos extra, es decir cuanto mis médicos trabajan demás incrementa significativamente en la heurística, sin embargo, se destaca como se tiene un tiempo de 32 minutos promedio en la versión 2 siendo menos que la solución inicial, mientras que el optimizador disminuye debido a que se atienden menso solicitudes.</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39</a:t>
            </a:fld>
            <a:endParaRPr lang="es-ES_tradnl"/>
          </a:p>
        </p:txBody>
      </p:sp>
    </p:spTree>
    <p:extLst>
      <p:ext uri="{BB962C8B-B14F-4D97-AF65-F5344CB8AC3E}">
        <p14:creationId xmlns:p14="http://schemas.microsoft.com/office/powerpoint/2010/main" val="2673541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890558DB-2506-ED4D-A547-E6942FF8534D}" type="slidenum">
              <a:rPr lang="es-ES_tradnl" smtClean="0"/>
              <a:t>40</a:t>
            </a:fld>
            <a:endParaRPr lang="es-ES_tradnl"/>
          </a:p>
        </p:txBody>
      </p:sp>
    </p:spTree>
    <p:extLst>
      <p:ext uri="{BB962C8B-B14F-4D97-AF65-F5344CB8AC3E}">
        <p14:creationId xmlns:p14="http://schemas.microsoft.com/office/powerpoint/2010/main" val="3137329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46</a:t>
            </a:fld>
            <a:endParaRPr lang="es-ES_tradnl"/>
          </a:p>
        </p:txBody>
      </p:sp>
    </p:spTree>
    <p:extLst>
      <p:ext uri="{BB962C8B-B14F-4D97-AF65-F5344CB8AC3E}">
        <p14:creationId xmlns:p14="http://schemas.microsoft.com/office/powerpoint/2010/main" val="424917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Para la construcción de la heurística, se destaca que este fue un proceso iterativo, en el cual terminamos realizando tres modelos antes de llegar a la heurística final. El primer modelo diseñado implementa una asignación básica de los médicos donde se busca en una lista de médicos que médico esta disponible, si lo hay, se selecciona al primer médico en la lista, sino lo hay, se busca cual médico se desocupará primero y se asigna.</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47</a:t>
            </a:fld>
            <a:endParaRPr lang="es-ES_tradnl"/>
          </a:p>
        </p:txBody>
      </p:sp>
    </p:spTree>
    <p:extLst>
      <p:ext uri="{BB962C8B-B14F-4D97-AF65-F5344CB8AC3E}">
        <p14:creationId xmlns:p14="http://schemas.microsoft.com/office/powerpoint/2010/main" val="3752590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48</a:t>
            </a:fld>
            <a:endParaRPr lang="es-ES_tradnl"/>
          </a:p>
        </p:txBody>
      </p:sp>
    </p:spTree>
    <p:extLst>
      <p:ext uri="{BB962C8B-B14F-4D97-AF65-F5344CB8AC3E}">
        <p14:creationId xmlns:p14="http://schemas.microsoft.com/office/powerpoint/2010/main" val="462195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En este segundo modelo, se introduce el concepto de zonas tanto para los pacientes como para los médicos. La asignación de médicos se realiza de forma arbitraria según las zonas. Es importante tener en cuenta que esta elección arbitraria podría tener un impacto significativo en los resultados. Si no hay médicos disponibles en una zona específica, se asigna cualquier médico disponible en cualquier zona (siguiendo el orden de la lista). Cuando un médico está disponible en la zona del paciente, se le asigna prioridad, siempre y cuando no este ocupado. En caso de que este ocupado, se espera hasta que este este disponible.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49</a:t>
            </a:fld>
            <a:endParaRPr lang="es-ES_tradnl"/>
          </a:p>
        </p:txBody>
      </p:sp>
    </p:spTree>
    <p:extLst>
      <p:ext uri="{BB962C8B-B14F-4D97-AF65-F5344CB8AC3E}">
        <p14:creationId xmlns:p14="http://schemas.microsoft.com/office/powerpoint/2010/main" val="200719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50</a:t>
            </a:fld>
            <a:endParaRPr lang="es-ES_tradnl"/>
          </a:p>
        </p:txBody>
      </p:sp>
    </p:spTree>
    <p:extLst>
      <p:ext uri="{BB962C8B-B14F-4D97-AF65-F5344CB8AC3E}">
        <p14:creationId xmlns:p14="http://schemas.microsoft.com/office/powerpoint/2010/main" val="346373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En este tercer modelo, se tiene en cuenta los tiempos contratados por cada cliente, es decir, se establece un tiempo límite para la atención de cada tipo de cliente. Si el médico evaluado no cumple con estas condiciones, no es asignado al paciente. Además, se agregan tiempos de desplazamiento para cada médico. Cuando el médico se encuentra dentro de su zona asignada, el tiempo de desplazamiento es de 20 minutos; cuando se encuentra fuera de su zona, el tiempo se duplica. Igualmente, se tiene en cuenta la reasignación de la zona de los médicos cuando atendían a pacientes en otras zonas. </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51</a:t>
            </a:fld>
            <a:endParaRPr lang="es-ES_tradnl"/>
          </a:p>
        </p:txBody>
      </p:sp>
    </p:spTree>
    <p:extLst>
      <p:ext uri="{BB962C8B-B14F-4D97-AF65-F5344CB8AC3E}">
        <p14:creationId xmlns:p14="http://schemas.microsoft.com/office/powerpoint/2010/main" val="13111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52</a:t>
            </a:fld>
            <a:endParaRPr lang="es-ES_tradnl"/>
          </a:p>
        </p:txBody>
      </p:sp>
    </p:spTree>
    <p:extLst>
      <p:ext uri="{BB962C8B-B14F-4D97-AF65-F5344CB8AC3E}">
        <p14:creationId xmlns:p14="http://schemas.microsoft.com/office/powerpoint/2010/main" val="243057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Teniendo en cuenta el objetivo de este trabajo, mejorar las decisiones de agendamiento, se tomó la decisión de desarrollar dos modelos. El primero fue diseñado inicialmente como un punto de referencia para evaluar el rendimiento del segundo. Dadas las limitaciones del trabajo y considerando que en la operación real no se conocen las decisiones futuras, se optó por una estrategia miope que realiza las asignaciones por eventos. Cada modelo se rige por las mismas restricciones, pero con diferentes aproximaciones y niveles rigidez en su cumplimiento. Para la implementación final de ambos modelos se tuvo en cuenta lo siguiente: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17</a:t>
            </a:fld>
            <a:endParaRPr lang="es-ES_tradnl"/>
          </a:p>
        </p:txBody>
      </p:sp>
    </p:spTree>
    <p:extLst>
      <p:ext uri="{BB962C8B-B14F-4D97-AF65-F5344CB8AC3E}">
        <p14:creationId xmlns:p14="http://schemas.microsoft.com/office/powerpoint/2010/main" val="220342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En este tercer modelo, se tiene en cuenta los tiempos contratados por cada cliente, es decir, se establece un tiempo límite para la atención de cada tipo de cliente. Si el médico evaluado no cumple con estas condiciones, no es asignado al paciente. Además, se agregan tiempos de desplazamiento para cada médico. Cuando el médico se encuentra dentro de su zona asignada, el tiempo de desplazamiento es de 20 minutos; cuando se encuentra fuera de su zona, el tiempo se duplica. Igualmente, se tiene en cuenta la reasignación de la zona de los médicos cuando atendían a pacientes en otras zonas. </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53</a:t>
            </a:fld>
            <a:endParaRPr lang="es-ES_tradnl"/>
          </a:p>
        </p:txBody>
      </p:sp>
    </p:spTree>
    <p:extLst>
      <p:ext uri="{BB962C8B-B14F-4D97-AF65-F5344CB8AC3E}">
        <p14:creationId xmlns:p14="http://schemas.microsoft.com/office/powerpoint/2010/main" val="736473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Para calcular los tiempos de desplazamientos se usaron las distancias </a:t>
            </a:r>
            <a:r>
              <a:rPr lang="es-ES_tradnl" err="1"/>
              <a:t>haversinas</a:t>
            </a:r>
            <a:r>
              <a:rPr lang="es-ES_tradnl"/>
              <a:t> que es una medida utilizada para calcular las distancias entre dos </a:t>
            </a:r>
            <a:r>
              <a:rPr lang="es-ES_tradnl" err="1"/>
              <a:t>coordenas</a:t>
            </a:r>
            <a:r>
              <a:rPr lang="es-ES_tradnl"/>
              <a:t>, teniendo en cuenta l</a:t>
            </a:r>
            <a:r>
              <a:rPr lang="es-CO" b="0" i="0">
                <a:solidFill>
                  <a:srgbClr val="D1D5DB"/>
                </a:solidFill>
                <a:effectLst/>
                <a:latin typeface="Söhne"/>
              </a:rPr>
              <a:t>a curvatura de la Tierra. Como también la velocidad promedio en la ciudad de Bogotá para el año en cuestión que era de 24.8 km/h.</a:t>
            </a:r>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18</a:t>
            </a:fld>
            <a:endParaRPr lang="es-ES_tradnl"/>
          </a:p>
        </p:txBody>
      </p:sp>
    </p:spTree>
    <p:extLst>
      <p:ext uri="{BB962C8B-B14F-4D97-AF65-F5344CB8AC3E}">
        <p14:creationId xmlns:p14="http://schemas.microsoft.com/office/powerpoint/2010/main" val="144881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a:solidFill>
                  <a:srgbClr val="000000"/>
                </a:solidFill>
                <a:effectLst/>
                <a:latin typeface="Calibri Light" panose="020F0302020204030204" pitchFamily="34" charset="0"/>
                <a:ea typeface="Calibri" panose="020F0502020204030204" pitchFamily="34" charset="0"/>
              </a:rPr>
              <a:t>Con el objetivo de equilibrar la carga laboral de los médicos y acercarnos a las decisiones internas de la empresa, se diseñó una regla de prioridad que permite darle un peso a cada médico para decidir quiénes son los mejores candidatos para agendar. La ecuación tiene en cuenta la cantidad de solicitudes que ha realizado el médico hasta el momento evaluado y el tiempo estimado en que llegará a atender la solicitud, comprendido como el minuto en el que se desocupa más el tiempo de desplazamiento. A estas variables les asignamos un peso en función de la cantidad de solicitudes atendidas, buscando dar prioridad en caso de empate en solicitudes al médico que atienda más rápido, en caso de empate de tiempo de atención al médico con menores solicitudes, de igual forma cuando aumentan las solicitudes atendidas es resulta menos probable que médico sea atendido, teniendo en cuenta que se le da prioridad al médico que tenga un menor peso al aplicar la regla de prioridad.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800">
              <a:solidFill>
                <a:srgbClr val="00000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19</a:t>
            </a:fld>
            <a:endParaRPr lang="es-ES_tradnl"/>
          </a:p>
        </p:txBody>
      </p:sp>
    </p:spTree>
    <p:extLst>
      <p:ext uri="{BB962C8B-B14F-4D97-AF65-F5344CB8AC3E}">
        <p14:creationId xmlns:p14="http://schemas.microsoft.com/office/powerpoint/2010/main" val="353295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Teniendo en cuenta el objetivo de este trabajo, mejorar las decisiones de agendamiento, se tomó la decisión de desarrollar dos modelos. El primero fue diseñado inicialmente como un punto de referencia para evaluar el rendimiento del segundo. Dadas las limitaciones del trabajo y considerando que en la operación real no se conocen las decisiones futuras, se optó por una estrategia miope que realiza las asignaciones por eventos. Cada modelo se rige por las mismas restricciones, pero con diferentes aproximaciones y niveles rigidez en su cumplimiento. Para la implementación final de ambos modelos se tuvo en cuenta lo siguiente: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20</a:t>
            </a:fld>
            <a:endParaRPr lang="es-ES_tradnl"/>
          </a:p>
        </p:txBody>
      </p:sp>
    </p:spTree>
    <p:extLst>
      <p:ext uri="{BB962C8B-B14F-4D97-AF65-F5344CB8AC3E}">
        <p14:creationId xmlns:p14="http://schemas.microsoft.com/office/powerpoint/2010/main" val="319129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Teniendo en cuenta el objetivo de este trabajo, mejorar las decisiones de agendamiento, se tomó la decisión de desarrollar dos modelos. El primero fue diseñado inicialmente como un punto de referencia para evaluar el rendimiento del segundo. Dadas las limitaciones del trabajo y considerando que en la operación real no se conocen las decisiones futuras, se optó por una estrategia miope que realiza las asignaciones por eventos. Cada modelo se rige por las mismas restricciones, pero con diferentes aproximaciones y niveles rigidez en su cumplimiento. Para la implementación final de ambos modelos se tuvo en cuenta lo siguiente: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24</a:t>
            </a:fld>
            <a:endParaRPr lang="es-ES_tradnl"/>
          </a:p>
        </p:txBody>
      </p:sp>
    </p:spTree>
    <p:extLst>
      <p:ext uri="{BB962C8B-B14F-4D97-AF65-F5344CB8AC3E}">
        <p14:creationId xmlns:p14="http://schemas.microsoft.com/office/powerpoint/2010/main" val="34794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350" indent="-6350" algn="just">
              <a:lnSpc>
                <a:spcPct val="111000"/>
              </a:lnSpc>
              <a:spcAft>
                <a:spcPts val="1030"/>
              </a:spcAft>
            </a:pPr>
            <a:r>
              <a:rPr lang="es-CO" sz="1800">
                <a:solidFill>
                  <a:srgbClr val="000000"/>
                </a:solidFill>
                <a:effectLst/>
                <a:latin typeface="Calibri Light" panose="020F0302020204030204" pitchFamily="34" charset="0"/>
                <a:ea typeface="Calibri" panose="020F0502020204030204" pitchFamily="34" charset="0"/>
              </a:rPr>
              <a:t>Teniendo en cuenta el objetivo de este trabajo, mejorar las decisiones de agendamiento, se tomó la decisión de desarrollar dos modelos. El primero fue diseñado inicialmente como un punto de referencia para evaluar el rendimiento del segundo. Dadas las limitaciones del trabajo y considerando que en la operación real no se conocen las decisiones futuras, se optó por una estrategia miope que realiza las asignaciones por eventos. Cada modelo se rige por las mismas restricciones, pero con diferentes aproximaciones y niveles rigidez en su cumplimiento. Para la implementación final de ambos modelos se tuvo en cuenta lo siguiente:</a:t>
            </a:r>
            <a:endParaRPr lang="es-CO" sz="1800">
              <a:solidFill>
                <a:srgbClr val="000000"/>
              </a:solidFill>
              <a:effectLst/>
              <a:latin typeface="Calibri" panose="020F050202020403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25</a:t>
            </a:fld>
            <a:endParaRPr lang="es-ES_tradnl"/>
          </a:p>
        </p:txBody>
      </p:sp>
    </p:spTree>
    <p:extLst>
      <p:ext uri="{BB962C8B-B14F-4D97-AF65-F5344CB8AC3E}">
        <p14:creationId xmlns:p14="http://schemas.microsoft.com/office/powerpoint/2010/main" val="38843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Para la construcción de la heurística, se destaca que este fue un proceso iterativo, en el cual terminamos realizando tres modelos antes de llegar a la heurística final. Explicaremos brevemente en que consiste cada uno para centrarnos en la solución final, tendremos unas </a:t>
            </a:r>
            <a:r>
              <a:rPr lang="es-ES_tradnl" err="1"/>
              <a:t>slides</a:t>
            </a:r>
            <a:r>
              <a:rPr lang="es-ES_tradnl"/>
              <a:t> adicionales si quieren que precisemos en su construcción. </a:t>
            </a:r>
          </a:p>
          <a:p>
            <a:endParaRPr lang="es-ES_tradnl"/>
          </a:p>
          <a:p>
            <a:r>
              <a:rPr lang="es-ES_tradnl"/>
              <a:t>El primer modelo diseñado implementa una asignación básica de los médicos donde se busca en una lista de médicos que médico esta disponible, si lo hay, se selecciona al primer médico en la lista, si no lo hay, se busca cual médico se desocupará primero y se asigna.</a:t>
            </a:r>
          </a:p>
          <a:p>
            <a:endParaRPr lang="es-ES_tradnl"/>
          </a:p>
          <a:p>
            <a:r>
              <a:rPr lang="es-ES_tradnl"/>
              <a:t>A la derecha se observa la demanda para el 2 de junio del 2022 que fue la instancia que usamos como validación de los modelos iterados donde llegaron 306 solicitudes, y se tenían 39 médicos, los indicadores de este primer modelo mostraron que el promedio de solicitudes por médicos fue 13.8, sin embargo, su desviación estándar fue de 25.5, siendo este un evento muy recurrente e importante para nuestro análisis posterior ya que esto nos indica que tenemos médicos que trabajan mucho más que otros.</a:t>
            </a:r>
          </a:p>
        </p:txBody>
      </p:sp>
      <p:sp>
        <p:nvSpPr>
          <p:cNvPr id="4" name="Marcador de número de diapositiva 3"/>
          <p:cNvSpPr>
            <a:spLocks noGrp="1"/>
          </p:cNvSpPr>
          <p:nvPr>
            <p:ph type="sldNum" sz="quarter" idx="5"/>
          </p:nvPr>
        </p:nvSpPr>
        <p:spPr/>
        <p:txBody>
          <a:bodyPr/>
          <a:lstStyle/>
          <a:p>
            <a:fld id="{890558DB-2506-ED4D-A547-E6942FF8534D}" type="slidenum">
              <a:rPr lang="es-ES_tradnl" smtClean="0"/>
              <a:t>26</a:t>
            </a:fld>
            <a:endParaRPr lang="es-ES_tradnl"/>
          </a:p>
        </p:txBody>
      </p:sp>
    </p:spTree>
    <p:extLst>
      <p:ext uri="{BB962C8B-B14F-4D97-AF65-F5344CB8AC3E}">
        <p14:creationId xmlns:p14="http://schemas.microsoft.com/office/powerpoint/2010/main" val="89244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CAD30-5A47-4CD5-EF1B-4AE6A33E125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7BF0EF5-FA20-277A-7ECF-857D6EF73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478B7B2-9EDD-E144-A49B-78450EC0324C}"/>
              </a:ext>
            </a:extLst>
          </p:cNvPr>
          <p:cNvSpPr>
            <a:spLocks noGrp="1"/>
          </p:cNvSpPr>
          <p:nvPr>
            <p:ph type="dt" sz="half" idx="10"/>
          </p:nvPr>
        </p:nvSpPr>
        <p:spPr/>
        <p:txBody>
          <a:bodyPr/>
          <a:lstStyle/>
          <a:p>
            <a:fld id="{82928596-1DAF-0A4C-AF63-72F513CB5D5D}" type="datetime1">
              <a:rPr lang="es-CO" smtClean="0"/>
              <a:t>5/06/2023</a:t>
            </a:fld>
            <a:endParaRPr lang="es-CO"/>
          </a:p>
        </p:txBody>
      </p:sp>
      <p:sp>
        <p:nvSpPr>
          <p:cNvPr id="5" name="Marcador de pie de página 4">
            <a:extLst>
              <a:ext uri="{FF2B5EF4-FFF2-40B4-BE49-F238E27FC236}">
                <a16:creationId xmlns:a16="http://schemas.microsoft.com/office/drawing/2014/main" id="{ACC45159-20EC-196E-0983-0ED09FB351F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EB15943-3890-F4D9-3A6D-438E34869D63}"/>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563828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26E66-8A05-2841-6B8E-87BF29EE86E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F59CF42-0C52-F24E-ACAB-C14057FF349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D1F4F2F-8838-0F04-3185-BFAB746368A1}"/>
              </a:ext>
            </a:extLst>
          </p:cNvPr>
          <p:cNvSpPr>
            <a:spLocks noGrp="1"/>
          </p:cNvSpPr>
          <p:nvPr>
            <p:ph type="dt" sz="half" idx="10"/>
          </p:nvPr>
        </p:nvSpPr>
        <p:spPr/>
        <p:txBody>
          <a:bodyPr/>
          <a:lstStyle/>
          <a:p>
            <a:fld id="{A138C5CC-6483-0645-AFD9-8B6B80557E7B}" type="datetime1">
              <a:rPr lang="es-CO" smtClean="0"/>
              <a:t>5/06/2023</a:t>
            </a:fld>
            <a:endParaRPr lang="es-CO"/>
          </a:p>
        </p:txBody>
      </p:sp>
      <p:sp>
        <p:nvSpPr>
          <p:cNvPr id="5" name="Marcador de pie de página 4">
            <a:extLst>
              <a:ext uri="{FF2B5EF4-FFF2-40B4-BE49-F238E27FC236}">
                <a16:creationId xmlns:a16="http://schemas.microsoft.com/office/drawing/2014/main" id="{E86EC492-4FF3-D219-AC02-7FB3CAECB51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05192-1FDE-51AC-0A98-E3068D16DF0B}"/>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4054740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6EF3855-A12B-AAC4-17FE-7AE9945431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6A4B28B-2112-8F72-7CBD-7FC1596EBDE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3BE791-AE51-C1F6-899D-75A81F5C3D5E}"/>
              </a:ext>
            </a:extLst>
          </p:cNvPr>
          <p:cNvSpPr>
            <a:spLocks noGrp="1"/>
          </p:cNvSpPr>
          <p:nvPr>
            <p:ph type="dt" sz="half" idx="10"/>
          </p:nvPr>
        </p:nvSpPr>
        <p:spPr/>
        <p:txBody>
          <a:bodyPr/>
          <a:lstStyle/>
          <a:p>
            <a:fld id="{CB60A501-335D-944C-8DDC-677BE0B98063}" type="datetime1">
              <a:rPr lang="es-CO" smtClean="0"/>
              <a:t>5/06/2023</a:t>
            </a:fld>
            <a:endParaRPr lang="es-CO"/>
          </a:p>
        </p:txBody>
      </p:sp>
      <p:sp>
        <p:nvSpPr>
          <p:cNvPr id="5" name="Marcador de pie de página 4">
            <a:extLst>
              <a:ext uri="{FF2B5EF4-FFF2-40B4-BE49-F238E27FC236}">
                <a16:creationId xmlns:a16="http://schemas.microsoft.com/office/drawing/2014/main" id="{5F4B235B-0ECC-0461-A29F-3233B9BE65F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0533598-A24F-AE09-BAC8-2C9BBB9261DB}"/>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86933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30BE9-C1CB-4211-FB7E-E231023BC90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F7F7E79-F51F-F3A3-9691-696F198B378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212F475-A767-F3F8-4D3F-C39746924BED}"/>
              </a:ext>
            </a:extLst>
          </p:cNvPr>
          <p:cNvSpPr>
            <a:spLocks noGrp="1"/>
          </p:cNvSpPr>
          <p:nvPr>
            <p:ph type="dt" sz="half" idx="10"/>
          </p:nvPr>
        </p:nvSpPr>
        <p:spPr/>
        <p:txBody>
          <a:bodyPr/>
          <a:lstStyle/>
          <a:p>
            <a:fld id="{1F556385-44B4-6842-B1B5-A29F87793B40}" type="datetime1">
              <a:rPr lang="es-CO" smtClean="0"/>
              <a:t>5/06/2023</a:t>
            </a:fld>
            <a:endParaRPr lang="es-CO"/>
          </a:p>
        </p:txBody>
      </p:sp>
      <p:sp>
        <p:nvSpPr>
          <p:cNvPr id="5" name="Marcador de pie de página 4">
            <a:extLst>
              <a:ext uri="{FF2B5EF4-FFF2-40B4-BE49-F238E27FC236}">
                <a16:creationId xmlns:a16="http://schemas.microsoft.com/office/drawing/2014/main" id="{84F44545-09DF-7F9A-7F39-3624D2B0668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284C743-9298-A68B-B497-91A37416A9BD}"/>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38985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8F6CB-B6D7-4F08-B740-6997B751361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3702359-18CF-D0B6-8E46-DC4B548B4E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085CA40-9185-36E9-C673-F74866AA8390}"/>
              </a:ext>
            </a:extLst>
          </p:cNvPr>
          <p:cNvSpPr>
            <a:spLocks noGrp="1"/>
          </p:cNvSpPr>
          <p:nvPr>
            <p:ph type="dt" sz="half" idx="10"/>
          </p:nvPr>
        </p:nvSpPr>
        <p:spPr/>
        <p:txBody>
          <a:bodyPr/>
          <a:lstStyle/>
          <a:p>
            <a:fld id="{8963E168-D2D5-A84D-B743-BA6FEFAC6C43}" type="datetime1">
              <a:rPr lang="es-CO" smtClean="0"/>
              <a:t>5/06/2023</a:t>
            </a:fld>
            <a:endParaRPr lang="es-CO"/>
          </a:p>
        </p:txBody>
      </p:sp>
      <p:sp>
        <p:nvSpPr>
          <p:cNvPr id="5" name="Marcador de pie de página 4">
            <a:extLst>
              <a:ext uri="{FF2B5EF4-FFF2-40B4-BE49-F238E27FC236}">
                <a16:creationId xmlns:a16="http://schemas.microsoft.com/office/drawing/2014/main" id="{A5B4884B-D6BA-9A69-C676-53073BBD267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F2AAA8C-93B4-F39A-5887-31ED54149EE7}"/>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0204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28080-33B9-D6BE-FE15-C076F306326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B684FC1-CBFA-F7CC-EA3A-C78692647C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9149931-3A36-9DCE-9E27-C92DCEE23AD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91B9A231-EA87-7456-AE5E-2159B6506999}"/>
              </a:ext>
            </a:extLst>
          </p:cNvPr>
          <p:cNvSpPr>
            <a:spLocks noGrp="1"/>
          </p:cNvSpPr>
          <p:nvPr>
            <p:ph type="dt" sz="half" idx="10"/>
          </p:nvPr>
        </p:nvSpPr>
        <p:spPr/>
        <p:txBody>
          <a:bodyPr/>
          <a:lstStyle/>
          <a:p>
            <a:fld id="{36BEB6CC-3349-3F49-9213-9E9FE73FD7D2}" type="datetime1">
              <a:rPr lang="es-CO" smtClean="0"/>
              <a:t>5/06/2023</a:t>
            </a:fld>
            <a:endParaRPr lang="es-CO"/>
          </a:p>
        </p:txBody>
      </p:sp>
      <p:sp>
        <p:nvSpPr>
          <p:cNvPr id="6" name="Marcador de pie de página 5">
            <a:extLst>
              <a:ext uri="{FF2B5EF4-FFF2-40B4-BE49-F238E27FC236}">
                <a16:creationId xmlns:a16="http://schemas.microsoft.com/office/drawing/2014/main" id="{C0DAD84E-80AE-2F1E-7F8F-899F2F39B8E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8667F08-856F-CEF9-7EF7-EAE8A0A633DA}"/>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59552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7243C-3109-66E4-EA90-189A3E3AA1D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DED279-69CC-3524-3351-F51912623C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31DF728-F00F-FB89-C854-2F568DCCA4F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4C258E6-42BC-97E0-2954-23516773B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1033589-32D5-EA06-FBF4-8D22F95F7D5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DA268BE-A14B-A7FF-F36A-56ECD17C22E4}"/>
              </a:ext>
            </a:extLst>
          </p:cNvPr>
          <p:cNvSpPr>
            <a:spLocks noGrp="1"/>
          </p:cNvSpPr>
          <p:nvPr>
            <p:ph type="dt" sz="half" idx="10"/>
          </p:nvPr>
        </p:nvSpPr>
        <p:spPr/>
        <p:txBody>
          <a:bodyPr/>
          <a:lstStyle/>
          <a:p>
            <a:fld id="{660F0CDD-11AD-DC44-BD25-604E0D0EFE1F}" type="datetime1">
              <a:rPr lang="es-CO" smtClean="0"/>
              <a:t>5/06/2023</a:t>
            </a:fld>
            <a:endParaRPr lang="es-CO"/>
          </a:p>
        </p:txBody>
      </p:sp>
      <p:sp>
        <p:nvSpPr>
          <p:cNvPr id="8" name="Marcador de pie de página 7">
            <a:extLst>
              <a:ext uri="{FF2B5EF4-FFF2-40B4-BE49-F238E27FC236}">
                <a16:creationId xmlns:a16="http://schemas.microsoft.com/office/drawing/2014/main" id="{5F5C4941-DFB4-719F-350A-9683009826B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39E3041-FBFC-0264-8A3D-B5BBE4997A38}"/>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21221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F15FB-FBF3-0715-FA11-6244574D119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FB8C2AC-A07F-7CF4-4DBF-B50242636D08}"/>
              </a:ext>
            </a:extLst>
          </p:cNvPr>
          <p:cNvSpPr>
            <a:spLocks noGrp="1"/>
          </p:cNvSpPr>
          <p:nvPr>
            <p:ph type="dt" sz="half" idx="10"/>
          </p:nvPr>
        </p:nvSpPr>
        <p:spPr/>
        <p:txBody>
          <a:bodyPr/>
          <a:lstStyle/>
          <a:p>
            <a:fld id="{49FD97F1-570F-A341-BBA6-B2A2F3599825}" type="datetime1">
              <a:rPr lang="es-CO" smtClean="0"/>
              <a:t>5/06/2023</a:t>
            </a:fld>
            <a:endParaRPr lang="es-CO"/>
          </a:p>
        </p:txBody>
      </p:sp>
      <p:sp>
        <p:nvSpPr>
          <p:cNvPr id="4" name="Marcador de pie de página 3">
            <a:extLst>
              <a:ext uri="{FF2B5EF4-FFF2-40B4-BE49-F238E27FC236}">
                <a16:creationId xmlns:a16="http://schemas.microsoft.com/office/drawing/2014/main" id="{01A2B0C2-A50B-FA32-9A6C-F115AA5DA9A7}"/>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31C583D-A565-2E48-BF31-58E2C4935B7F}"/>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2141565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897719-B769-F155-1C84-D139299E41F5}"/>
              </a:ext>
            </a:extLst>
          </p:cNvPr>
          <p:cNvSpPr>
            <a:spLocks noGrp="1"/>
          </p:cNvSpPr>
          <p:nvPr>
            <p:ph type="dt" sz="half" idx="10"/>
          </p:nvPr>
        </p:nvSpPr>
        <p:spPr/>
        <p:txBody>
          <a:bodyPr/>
          <a:lstStyle/>
          <a:p>
            <a:fld id="{85BAE847-B7B2-BC4F-8120-0118D72D1DDD}" type="datetime1">
              <a:rPr lang="es-CO" smtClean="0"/>
              <a:t>5/06/2023</a:t>
            </a:fld>
            <a:endParaRPr lang="es-CO"/>
          </a:p>
        </p:txBody>
      </p:sp>
      <p:sp>
        <p:nvSpPr>
          <p:cNvPr id="3" name="Marcador de pie de página 2">
            <a:extLst>
              <a:ext uri="{FF2B5EF4-FFF2-40B4-BE49-F238E27FC236}">
                <a16:creationId xmlns:a16="http://schemas.microsoft.com/office/drawing/2014/main" id="{3BA9F4A4-BFC6-2B9F-B2A2-801E8717876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B83B150-02FF-AA14-7406-6AAD32804114}"/>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104421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D484F-D0D3-F457-47C1-F475DC88E3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1843960-33F6-E6B6-0DF6-E86BD2D51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658D2B3-4848-7A0B-AEC6-AD2607581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7D549B-8C88-3C09-E2DE-1EDC6A144DE5}"/>
              </a:ext>
            </a:extLst>
          </p:cNvPr>
          <p:cNvSpPr>
            <a:spLocks noGrp="1"/>
          </p:cNvSpPr>
          <p:nvPr>
            <p:ph type="dt" sz="half" idx="10"/>
          </p:nvPr>
        </p:nvSpPr>
        <p:spPr/>
        <p:txBody>
          <a:bodyPr/>
          <a:lstStyle/>
          <a:p>
            <a:fld id="{6899C1F5-819D-0343-B0AB-59203FD83F61}" type="datetime1">
              <a:rPr lang="es-CO" smtClean="0"/>
              <a:t>5/06/2023</a:t>
            </a:fld>
            <a:endParaRPr lang="es-CO"/>
          </a:p>
        </p:txBody>
      </p:sp>
      <p:sp>
        <p:nvSpPr>
          <p:cNvPr id="6" name="Marcador de pie de página 5">
            <a:extLst>
              <a:ext uri="{FF2B5EF4-FFF2-40B4-BE49-F238E27FC236}">
                <a16:creationId xmlns:a16="http://schemas.microsoft.com/office/drawing/2014/main" id="{C9B8296A-5ACD-C774-14C3-72F1CCC3BC3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CFCA5C3-6608-E4B0-5232-25BA2D854790}"/>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365429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D0832-235A-3FAC-7ACA-95843B02A74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3985EA4-5527-6FF6-A92C-9E02C92B4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663531C-033F-01CE-193B-86925DF9F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D4324F5-E573-F37B-8CEA-848769DCFAAC}"/>
              </a:ext>
            </a:extLst>
          </p:cNvPr>
          <p:cNvSpPr>
            <a:spLocks noGrp="1"/>
          </p:cNvSpPr>
          <p:nvPr>
            <p:ph type="dt" sz="half" idx="10"/>
          </p:nvPr>
        </p:nvSpPr>
        <p:spPr/>
        <p:txBody>
          <a:bodyPr/>
          <a:lstStyle/>
          <a:p>
            <a:fld id="{F008FE91-B66E-5C42-949B-071CE6C4B43B}" type="datetime1">
              <a:rPr lang="es-CO" smtClean="0"/>
              <a:t>5/06/2023</a:t>
            </a:fld>
            <a:endParaRPr lang="es-CO"/>
          </a:p>
        </p:txBody>
      </p:sp>
      <p:sp>
        <p:nvSpPr>
          <p:cNvPr id="6" name="Marcador de pie de página 5">
            <a:extLst>
              <a:ext uri="{FF2B5EF4-FFF2-40B4-BE49-F238E27FC236}">
                <a16:creationId xmlns:a16="http://schemas.microsoft.com/office/drawing/2014/main" id="{FA2FAF46-9E6B-EBF2-A500-C1DDCA2B728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34D3192-B684-3DA1-83C2-3F14ABADA4F1}"/>
              </a:ext>
            </a:extLst>
          </p:cNvPr>
          <p:cNvSpPr>
            <a:spLocks noGrp="1"/>
          </p:cNvSpPr>
          <p:nvPr>
            <p:ph type="sldNum" sz="quarter" idx="12"/>
          </p:nvPr>
        </p:nvSpPr>
        <p:spPr/>
        <p:txBody>
          <a:bodyPr/>
          <a:lstStyle/>
          <a:p>
            <a:fld id="{4D6B71C8-6ADD-42EE-9728-D96CC2FBCF5E}" type="slidenum">
              <a:rPr lang="es-CO" smtClean="0"/>
              <a:t>‹Nº›</a:t>
            </a:fld>
            <a:endParaRPr lang="es-CO"/>
          </a:p>
        </p:txBody>
      </p:sp>
    </p:spTree>
    <p:extLst>
      <p:ext uri="{BB962C8B-B14F-4D97-AF65-F5344CB8AC3E}">
        <p14:creationId xmlns:p14="http://schemas.microsoft.com/office/powerpoint/2010/main" val="414666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743EAAD-9D15-8D38-9B2A-F459EF0A7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2E208D7-14DE-A52E-4204-2188D372B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9542A3F-06F1-9642-6D35-B4D179BD82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7C39B-F007-5141-AA74-A3880A7439AE}" type="datetime1">
              <a:rPr lang="es-CO" smtClean="0"/>
              <a:t>5/06/2023</a:t>
            </a:fld>
            <a:endParaRPr lang="es-CO"/>
          </a:p>
        </p:txBody>
      </p:sp>
      <p:sp>
        <p:nvSpPr>
          <p:cNvPr id="5" name="Marcador de pie de página 4">
            <a:extLst>
              <a:ext uri="{FF2B5EF4-FFF2-40B4-BE49-F238E27FC236}">
                <a16:creationId xmlns:a16="http://schemas.microsoft.com/office/drawing/2014/main" id="{0865019E-F953-3C76-1D05-39F975EF4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E407F25-C89C-3975-DE82-9724E7687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6B71C8-6ADD-42EE-9728-D96CC2FBCF5E}" type="slidenum">
              <a:rPr lang="es-CO" smtClean="0"/>
              <a:t>‹Nº›</a:t>
            </a:fld>
            <a:endParaRPr lang="es-CO"/>
          </a:p>
        </p:txBody>
      </p:sp>
    </p:spTree>
    <p:extLst>
      <p:ext uri="{BB962C8B-B14F-4D97-AF65-F5344CB8AC3E}">
        <p14:creationId xmlns:p14="http://schemas.microsoft.com/office/powerpoint/2010/main" val="368752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OM Salud | Atención en salud domiciliaria">
            <a:extLst>
              <a:ext uri="{FF2B5EF4-FFF2-40B4-BE49-F238E27FC236}">
                <a16:creationId xmlns:a16="http://schemas.microsoft.com/office/drawing/2014/main" id="{79DCD9EC-E767-7392-6C4B-EBBE6B67D8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 t="15600" r="36829" b="18543"/>
          <a:stretch/>
        </p:blipFill>
        <p:spPr bwMode="auto">
          <a:xfrm>
            <a:off x="3175173" y="1803497"/>
            <a:ext cx="5840242" cy="1626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D4524C-E355-6822-6C9C-3F6C5823059B}"/>
              </a:ext>
            </a:extLst>
          </p:cNvPr>
          <p:cNvSpPr txBox="1"/>
          <p:nvPr/>
        </p:nvSpPr>
        <p:spPr>
          <a:xfrm>
            <a:off x="1903437" y="3706665"/>
            <a:ext cx="8383715" cy="897362"/>
          </a:xfrm>
          <a:prstGeom prst="rect">
            <a:avLst/>
          </a:prstGeom>
          <a:noFill/>
        </p:spPr>
        <p:txBody>
          <a:bodyPr wrap="square">
            <a:spAutoFit/>
          </a:bodyPr>
          <a:lstStyle/>
          <a:p>
            <a:pPr marL="6350" indent="-6350" algn="ctr">
              <a:lnSpc>
                <a:spcPct val="107000"/>
              </a:lnSpc>
              <a:spcAft>
                <a:spcPts val="1090"/>
              </a:spcAft>
            </a:pPr>
            <a:r>
              <a:rPr lang="es-ES" sz="2500" b="1">
                <a:solidFill>
                  <a:srgbClr val="000000"/>
                </a:solidFill>
                <a:effectLst/>
                <a:latin typeface="Calibri" panose="020F0502020204030204" pitchFamily="34" charset="0"/>
                <a:ea typeface="Calibri" panose="020F0502020204030204" pitchFamily="34" charset="0"/>
              </a:rPr>
              <a:t>Asignación de médicos domiciliarios para la empresa de atención médica ADOM en la ciudad de Bogotá</a:t>
            </a:r>
            <a:endParaRPr lang="en-CO" sz="2500">
              <a:solidFill>
                <a:srgbClr val="000000"/>
              </a:solidFill>
              <a:effectLst/>
              <a:latin typeface="Calibri" panose="020F0502020204030204" pitchFamily="34" charset="0"/>
              <a:ea typeface="Calibri" panose="020F0502020204030204" pitchFamily="34" charset="0"/>
            </a:endParaRPr>
          </a:p>
        </p:txBody>
      </p:sp>
      <p:sp>
        <p:nvSpPr>
          <p:cNvPr id="8" name="Google Shape;164;p34">
            <a:extLst>
              <a:ext uri="{FF2B5EF4-FFF2-40B4-BE49-F238E27FC236}">
                <a16:creationId xmlns:a16="http://schemas.microsoft.com/office/drawing/2014/main" id="{E2D3ED75-8878-770A-59C4-C477E853D85E}"/>
              </a:ext>
            </a:extLst>
          </p:cNvPr>
          <p:cNvSpPr/>
          <p:nvPr/>
        </p:nvSpPr>
        <p:spPr>
          <a:xfrm>
            <a:off x="474192" y="417279"/>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9" name="Google Shape;165;p34">
            <a:extLst>
              <a:ext uri="{FF2B5EF4-FFF2-40B4-BE49-F238E27FC236}">
                <a16:creationId xmlns:a16="http://schemas.microsoft.com/office/drawing/2014/main" id="{1667A4C8-D08B-8EB0-A711-08FF7CC97E2C}"/>
              </a:ext>
            </a:extLst>
          </p:cNvPr>
          <p:cNvSpPr/>
          <p:nvPr/>
        </p:nvSpPr>
        <p:spPr>
          <a:xfrm>
            <a:off x="4037096" y="420145"/>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0" name="Google Shape;166;p34">
            <a:extLst>
              <a:ext uri="{FF2B5EF4-FFF2-40B4-BE49-F238E27FC236}">
                <a16:creationId xmlns:a16="http://schemas.microsoft.com/office/drawing/2014/main" id="{886F32C8-E10C-289C-215A-D1A10F5AB289}"/>
              </a:ext>
            </a:extLst>
          </p:cNvPr>
          <p:cNvSpPr/>
          <p:nvPr/>
        </p:nvSpPr>
        <p:spPr>
          <a:xfrm>
            <a:off x="1854688" y="417279"/>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1" name="Google Shape;164;p34">
            <a:extLst>
              <a:ext uri="{FF2B5EF4-FFF2-40B4-BE49-F238E27FC236}">
                <a16:creationId xmlns:a16="http://schemas.microsoft.com/office/drawing/2014/main" id="{BE04CCF1-238C-88FB-4E35-3423C9AE2841}"/>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12" name="Google Shape;166;p34">
            <a:extLst>
              <a:ext uri="{FF2B5EF4-FFF2-40B4-BE49-F238E27FC236}">
                <a16:creationId xmlns:a16="http://schemas.microsoft.com/office/drawing/2014/main" id="{8BC732E0-A11A-1CC4-682A-26A80613EB53}"/>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13" name="Google Shape;168;p34">
            <a:extLst>
              <a:ext uri="{FF2B5EF4-FFF2-40B4-BE49-F238E27FC236}">
                <a16:creationId xmlns:a16="http://schemas.microsoft.com/office/drawing/2014/main" id="{5EA42293-9BB9-301B-493E-FD5133CC7587}"/>
              </a:ext>
            </a:extLst>
          </p:cNvPr>
          <p:cNvGrpSpPr/>
          <p:nvPr/>
        </p:nvGrpSpPr>
        <p:grpSpPr>
          <a:xfrm>
            <a:off x="11041436" y="660642"/>
            <a:ext cx="400630" cy="80100"/>
            <a:chOff x="7956593" y="610725"/>
            <a:chExt cx="400630" cy="80100"/>
          </a:xfrm>
        </p:grpSpPr>
        <p:sp>
          <p:nvSpPr>
            <p:cNvPr id="14" name="Google Shape;169;p34">
              <a:extLst>
                <a:ext uri="{FF2B5EF4-FFF2-40B4-BE49-F238E27FC236}">
                  <a16:creationId xmlns:a16="http://schemas.microsoft.com/office/drawing/2014/main" id="{4F3F5978-5D66-CBBB-F556-4635015C8F10}"/>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170;p34">
              <a:extLst>
                <a:ext uri="{FF2B5EF4-FFF2-40B4-BE49-F238E27FC236}">
                  <a16:creationId xmlns:a16="http://schemas.microsoft.com/office/drawing/2014/main" id="{A830CD27-9B45-E157-2F5D-91CB1E0C5093}"/>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6" name="Google Shape;171;p34">
              <a:extLst>
                <a:ext uri="{FF2B5EF4-FFF2-40B4-BE49-F238E27FC236}">
                  <a16:creationId xmlns:a16="http://schemas.microsoft.com/office/drawing/2014/main" id="{90C91687-6DB2-6129-16AB-59B7FC2F8911}"/>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27" name="Picture 26" descr="Resultado de imagen para logo de los andes png">
            <a:extLst>
              <a:ext uri="{FF2B5EF4-FFF2-40B4-BE49-F238E27FC236}">
                <a16:creationId xmlns:a16="http://schemas.microsoft.com/office/drawing/2014/main" id="{2B0387FB-B48F-E538-8031-A658D201CB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0295" y="320919"/>
            <a:ext cx="981710" cy="293370"/>
          </a:xfrm>
          <a:prstGeom prst="rect">
            <a:avLst/>
          </a:prstGeom>
          <a:noFill/>
        </p:spPr>
      </p:pic>
      <p:sp>
        <p:nvSpPr>
          <p:cNvPr id="2" name="Marcador de número de diapositiva 1">
            <a:extLst>
              <a:ext uri="{FF2B5EF4-FFF2-40B4-BE49-F238E27FC236}">
                <a16:creationId xmlns:a16="http://schemas.microsoft.com/office/drawing/2014/main" id="{8006596F-ECD4-851D-B271-0E720BBAA2E4}"/>
              </a:ext>
            </a:extLst>
          </p:cNvPr>
          <p:cNvSpPr>
            <a:spLocks noGrp="1"/>
          </p:cNvSpPr>
          <p:nvPr>
            <p:ph type="sldNum" sz="quarter" idx="12"/>
          </p:nvPr>
        </p:nvSpPr>
        <p:spPr/>
        <p:txBody>
          <a:bodyPr/>
          <a:lstStyle/>
          <a:p>
            <a:fld id="{4D6B71C8-6ADD-42EE-9728-D96CC2FBCF5E}" type="slidenum">
              <a:rPr lang="es-CO" smtClean="0"/>
              <a:t>1</a:t>
            </a:fld>
            <a:endParaRPr lang="es-CO"/>
          </a:p>
        </p:txBody>
      </p:sp>
    </p:spTree>
    <p:extLst>
      <p:ext uri="{BB962C8B-B14F-4D97-AF65-F5344CB8AC3E}">
        <p14:creationId xmlns:p14="http://schemas.microsoft.com/office/powerpoint/2010/main" val="39763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picture containing map, pixel&#10;&#10;Description automatically generated">
            <a:extLst>
              <a:ext uri="{FF2B5EF4-FFF2-40B4-BE49-F238E27FC236}">
                <a16:creationId xmlns:a16="http://schemas.microsoft.com/office/drawing/2014/main" id="{09FA4256-8F8E-13DF-E650-C98360739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796" y="232522"/>
            <a:ext cx="5987001" cy="3864268"/>
          </a:xfrm>
          <a:prstGeom prst="rect">
            <a:avLst/>
          </a:prstGeom>
        </p:spPr>
      </p:pic>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pic>
        <p:nvPicPr>
          <p:cNvPr id="4" name="Picture 3">
            <a:extLst>
              <a:ext uri="{FF2B5EF4-FFF2-40B4-BE49-F238E27FC236}">
                <a16:creationId xmlns:a16="http://schemas.microsoft.com/office/drawing/2014/main" id="{82666087-7F41-B2A7-BEAD-963BF0DBC221}"/>
              </a:ext>
            </a:extLst>
          </p:cNvPr>
          <p:cNvPicPr>
            <a:picLocks noChangeAspect="1"/>
          </p:cNvPicPr>
          <p:nvPr/>
        </p:nvPicPr>
        <p:blipFill>
          <a:blip r:embed="rId3"/>
          <a:stretch>
            <a:fillRect/>
          </a:stretch>
        </p:blipFill>
        <p:spPr>
          <a:xfrm>
            <a:off x="5715113" y="4173916"/>
            <a:ext cx="5548481" cy="1671320"/>
          </a:xfrm>
          <a:prstGeom prst="rect">
            <a:avLst/>
          </a:prstGeom>
        </p:spPr>
      </p:pic>
      <p:sp>
        <p:nvSpPr>
          <p:cNvPr id="26" name="Google Shape;163;p34">
            <a:extLst>
              <a:ext uri="{FF2B5EF4-FFF2-40B4-BE49-F238E27FC236}">
                <a16:creationId xmlns:a16="http://schemas.microsoft.com/office/drawing/2014/main" id="{4584073F-4B53-6F67-17CE-8877D5F40067}"/>
              </a:ext>
            </a:extLst>
          </p:cNvPr>
          <p:cNvSpPr txBox="1">
            <a:spLocks/>
          </p:cNvSpPr>
          <p:nvPr/>
        </p:nvSpPr>
        <p:spPr>
          <a:xfrm>
            <a:off x="9325296" y="410638"/>
            <a:ext cx="2299265" cy="587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rgbClr val="0B1EBE"/>
                </a:solidFill>
              </a:rPr>
              <a:t>Zonificación de Bogotá</a:t>
            </a:r>
            <a:endParaRPr kumimoji="0" lang="es-CO" sz="1600" b="0" i="0" u="none" strike="noStrike" kern="0" cap="none" spc="0" normalizeH="0" baseline="0">
              <a:ln>
                <a:noFill/>
              </a:ln>
              <a:solidFill>
                <a:srgbClr val="0B1EBE"/>
              </a:solidFill>
              <a:effectLst/>
              <a:uLnTx/>
              <a:uFillTx/>
              <a:latin typeface="Poppins"/>
              <a:cs typeface="Poppins"/>
              <a:sym typeface="Poppins"/>
            </a:endParaRPr>
          </a:p>
        </p:txBody>
      </p:sp>
      <p:sp>
        <p:nvSpPr>
          <p:cNvPr id="27" name="Google Shape;163;p34">
            <a:extLst>
              <a:ext uri="{FF2B5EF4-FFF2-40B4-BE49-F238E27FC236}">
                <a16:creationId xmlns:a16="http://schemas.microsoft.com/office/drawing/2014/main" id="{983E3C71-11E4-F46A-90A5-86782216E284}"/>
              </a:ext>
            </a:extLst>
          </p:cNvPr>
          <p:cNvSpPr txBox="1">
            <a:spLocks/>
          </p:cNvSpPr>
          <p:nvPr/>
        </p:nvSpPr>
        <p:spPr>
          <a:xfrm>
            <a:off x="1854688" y="1316614"/>
            <a:ext cx="3563142" cy="708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CO" kern="0">
                <a:solidFill>
                  <a:srgbClr val="0B1EBE"/>
                </a:solidFill>
              </a:rPr>
              <a:t>El radio de cada zona no supera los 20 min de desplazamiento</a:t>
            </a:r>
            <a:endParaRPr lang="es-ES"/>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p:txBody>
      </p:sp>
      <p:pic>
        <p:nvPicPr>
          <p:cNvPr id="31" name="Picture 30">
            <a:extLst>
              <a:ext uri="{FF2B5EF4-FFF2-40B4-BE49-F238E27FC236}">
                <a16:creationId xmlns:a16="http://schemas.microsoft.com/office/drawing/2014/main" id="{A68EEFBC-3F7A-A028-227E-716E6D78D3E5}"/>
              </a:ext>
            </a:extLst>
          </p:cNvPr>
          <p:cNvPicPr>
            <a:picLocks noChangeAspect="1"/>
          </p:cNvPicPr>
          <p:nvPr/>
        </p:nvPicPr>
        <p:blipFill>
          <a:blip r:embed="rId4"/>
          <a:stretch>
            <a:fillRect/>
          </a:stretch>
        </p:blipFill>
        <p:spPr>
          <a:xfrm>
            <a:off x="716247" y="1986870"/>
            <a:ext cx="4484077" cy="3421673"/>
          </a:xfrm>
          <a:prstGeom prst="rect">
            <a:avLst/>
          </a:prstGeom>
        </p:spPr>
      </p:pic>
      <p:sp>
        <p:nvSpPr>
          <p:cNvPr id="32" name="Google Shape;163;p34">
            <a:extLst>
              <a:ext uri="{FF2B5EF4-FFF2-40B4-BE49-F238E27FC236}">
                <a16:creationId xmlns:a16="http://schemas.microsoft.com/office/drawing/2014/main" id="{FBE9B33B-BCAF-E232-F53A-455A635F6898}"/>
              </a:ext>
            </a:extLst>
          </p:cNvPr>
          <p:cNvSpPr txBox="1">
            <a:spLocks/>
          </p:cNvSpPr>
          <p:nvPr/>
        </p:nvSpPr>
        <p:spPr>
          <a:xfrm>
            <a:off x="474192" y="1418873"/>
            <a:ext cx="3563142" cy="419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ES" b="1" kern="0">
                <a:solidFill>
                  <a:srgbClr val="0B1EBE"/>
                </a:solidFill>
              </a:rPr>
              <a:t>31 ZONAS</a:t>
            </a:r>
            <a:endParaRPr lang="es-ES" b="1"/>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Poppins"/>
              <a:cs typeface="Poppins"/>
              <a:sym typeface="Poppins"/>
            </a:endParaRPr>
          </a:p>
        </p:txBody>
      </p:sp>
      <p:sp>
        <p:nvSpPr>
          <p:cNvPr id="33" name="Google Shape;164;p34">
            <a:extLst>
              <a:ext uri="{FF2B5EF4-FFF2-40B4-BE49-F238E27FC236}">
                <a16:creationId xmlns:a16="http://schemas.microsoft.com/office/drawing/2014/main" id="{00611D8B-9309-09DA-A217-339EC5E522E9}"/>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4" name="Google Shape;166;p34">
            <a:extLst>
              <a:ext uri="{FF2B5EF4-FFF2-40B4-BE49-F238E27FC236}">
                <a16:creationId xmlns:a16="http://schemas.microsoft.com/office/drawing/2014/main" id="{4E7A082D-6757-826F-9929-AA92DB72C9FC}"/>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57" name="TextBox 56">
            <a:extLst>
              <a:ext uri="{FF2B5EF4-FFF2-40B4-BE49-F238E27FC236}">
                <a16:creationId xmlns:a16="http://schemas.microsoft.com/office/drawing/2014/main" id="{A9BD9B4A-FADC-B937-46C1-D657DF6546D7}"/>
              </a:ext>
            </a:extLst>
          </p:cNvPr>
          <p:cNvSpPr txBox="1"/>
          <p:nvPr/>
        </p:nvSpPr>
        <p:spPr>
          <a:xfrm>
            <a:off x="5200324" y="5845236"/>
            <a:ext cx="6578057" cy="261610"/>
          </a:xfrm>
          <a:prstGeom prst="rect">
            <a:avLst/>
          </a:prstGeom>
          <a:noFill/>
        </p:spPr>
        <p:txBody>
          <a:bodyPr wrap="square">
            <a:spAutoFit/>
          </a:bodyPr>
          <a:lstStyle/>
          <a:p>
            <a:pPr marL="6350" indent="-6350" algn="ctr">
              <a:spcAft>
                <a:spcPts val="1010"/>
              </a:spcAft>
            </a:pPr>
            <a:r>
              <a:rPr lang="es-CO" sz="1100" i="1">
                <a:solidFill>
                  <a:srgbClr val="44546A"/>
                </a:solidFill>
                <a:effectLst/>
                <a:latin typeface="Calibri" panose="020F0502020204030204" pitchFamily="34" charset="0"/>
                <a:ea typeface="Calibri" panose="020F0502020204030204" pitchFamily="34" charset="0"/>
              </a:rPr>
              <a:t>Estadísticos descriptivos del número de zonas visitadas por médico durante una jornada por día de la semana.</a:t>
            </a:r>
            <a:endParaRPr lang="en-CO" sz="1100" i="1">
              <a:solidFill>
                <a:srgbClr val="44546A"/>
              </a:solidFill>
              <a:effectLst/>
              <a:latin typeface="Calibri" panose="020F0502020204030204" pitchFamily="34" charset="0"/>
              <a:ea typeface="Calibri" panose="020F0502020204030204" pitchFamily="34" charset="0"/>
            </a:endParaRPr>
          </a:p>
        </p:txBody>
      </p:sp>
      <p:sp>
        <p:nvSpPr>
          <p:cNvPr id="59" name="Google Shape;166;p34">
            <a:extLst>
              <a:ext uri="{FF2B5EF4-FFF2-40B4-BE49-F238E27FC236}">
                <a16:creationId xmlns:a16="http://schemas.microsoft.com/office/drawing/2014/main" id="{C08AC0CF-07C8-F413-4431-33AC0EF71DC9}"/>
              </a:ext>
            </a:extLst>
          </p:cNvPr>
          <p:cNvSpPr/>
          <p:nvPr/>
        </p:nvSpPr>
        <p:spPr>
          <a:xfrm>
            <a:off x="6331796" y="1924251"/>
            <a:ext cx="2665394" cy="33976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Reasignaci</a:t>
            </a:r>
            <a:r>
              <a:rPr lang="es-CO" sz="1400" kern="0">
                <a:solidFill>
                  <a:srgbClr val="0B1EBE"/>
                </a:solidFill>
                <a:latin typeface="Poppins"/>
                <a:cs typeface="Poppins"/>
                <a:sym typeface="Poppins"/>
              </a:rPr>
              <a:t>ón de zonas</a:t>
            </a:r>
            <a:endParaRPr kumimoji="0" lang="es-CO" sz="1400" b="0" i="0" u="none" strike="noStrike" kern="0" cap="none" spc="0" normalizeH="0" baseline="0">
              <a:ln>
                <a:noFill/>
              </a:ln>
              <a:solidFill>
                <a:srgbClr val="0B1EBE"/>
              </a:solidFill>
              <a:effectLst/>
              <a:uLnTx/>
              <a:uFillTx/>
              <a:latin typeface="Poppins"/>
              <a:cs typeface="Poppins"/>
              <a:sym typeface="Poppins"/>
            </a:endParaRPr>
          </a:p>
        </p:txBody>
      </p:sp>
      <p:sp>
        <p:nvSpPr>
          <p:cNvPr id="60" name="Google Shape;163;p34">
            <a:extLst>
              <a:ext uri="{FF2B5EF4-FFF2-40B4-BE49-F238E27FC236}">
                <a16:creationId xmlns:a16="http://schemas.microsoft.com/office/drawing/2014/main" id="{812F90BE-376A-B55F-E576-0E26C96A7424}"/>
              </a:ext>
            </a:extLst>
          </p:cNvPr>
          <p:cNvSpPr txBox="1">
            <a:spLocks/>
          </p:cNvSpPr>
          <p:nvPr/>
        </p:nvSpPr>
        <p:spPr>
          <a:xfrm>
            <a:off x="9150554" y="2000502"/>
            <a:ext cx="663242" cy="339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rgbClr val="002060"/>
                </a:solidFill>
              </a:rPr>
              <a:t>1</a:t>
            </a:r>
            <a:endParaRPr kumimoji="0" lang="es-CO" sz="1600" b="0" i="0" u="none" strike="noStrike" kern="0" cap="none" spc="0" normalizeH="0" baseline="0">
              <a:ln>
                <a:noFill/>
              </a:ln>
              <a:solidFill>
                <a:srgbClr val="002060"/>
              </a:solidFill>
              <a:effectLst/>
              <a:uLnTx/>
              <a:uFillTx/>
              <a:latin typeface="Poppins"/>
              <a:cs typeface="Poppins"/>
              <a:sym typeface="Poppins"/>
            </a:endParaRPr>
          </a:p>
        </p:txBody>
      </p:sp>
      <p:sp>
        <p:nvSpPr>
          <p:cNvPr id="61" name="Google Shape;163;p34">
            <a:extLst>
              <a:ext uri="{FF2B5EF4-FFF2-40B4-BE49-F238E27FC236}">
                <a16:creationId xmlns:a16="http://schemas.microsoft.com/office/drawing/2014/main" id="{8E222B3D-50E7-3644-A35A-E7A69F01CEF9}"/>
              </a:ext>
            </a:extLst>
          </p:cNvPr>
          <p:cNvSpPr txBox="1">
            <a:spLocks/>
          </p:cNvSpPr>
          <p:nvPr/>
        </p:nvSpPr>
        <p:spPr>
          <a:xfrm>
            <a:off x="9910378" y="1767297"/>
            <a:ext cx="663242" cy="339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rgbClr val="002060"/>
                </a:solidFill>
              </a:rPr>
              <a:t>2</a:t>
            </a:r>
            <a:endParaRPr kumimoji="0" lang="es-CO" sz="1600" b="0" i="0" u="none" strike="noStrike" kern="0" cap="none" spc="0" normalizeH="0" baseline="0">
              <a:ln>
                <a:noFill/>
              </a:ln>
              <a:solidFill>
                <a:srgbClr val="002060"/>
              </a:solidFill>
              <a:effectLst/>
              <a:uLnTx/>
              <a:uFillTx/>
              <a:latin typeface="Poppins"/>
              <a:cs typeface="Poppins"/>
              <a:sym typeface="Poppins"/>
            </a:endParaRPr>
          </a:p>
        </p:txBody>
      </p:sp>
      <p:sp>
        <p:nvSpPr>
          <p:cNvPr id="62" name="Google Shape;163;p34">
            <a:extLst>
              <a:ext uri="{FF2B5EF4-FFF2-40B4-BE49-F238E27FC236}">
                <a16:creationId xmlns:a16="http://schemas.microsoft.com/office/drawing/2014/main" id="{C395B033-9272-920F-425D-08BCD35CCBB5}"/>
              </a:ext>
            </a:extLst>
          </p:cNvPr>
          <p:cNvSpPr txBox="1">
            <a:spLocks/>
          </p:cNvSpPr>
          <p:nvPr/>
        </p:nvSpPr>
        <p:spPr>
          <a:xfrm>
            <a:off x="9280197" y="1418582"/>
            <a:ext cx="663242" cy="339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rgbClr val="002060"/>
                </a:solidFill>
              </a:rPr>
              <a:t>3</a:t>
            </a:r>
            <a:endParaRPr kumimoji="0" lang="es-CO" sz="1600" b="0" i="0" u="none" strike="noStrike" kern="0" cap="none" spc="0" normalizeH="0" baseline="0">
              <a:ln>
                <a:noFill/>
              </a:ln>
              <a:solidFill>
                <a:srgbClr val="002060"/>
              </a:solidFill>
              <a:effectLst/>
              <a:uLnTx/>
              <a:uFillTx/>
              <a:latin typeface="Poppins"/>
              <a:cs typeface="Poppins"/>
              <a:sym typeface="Poppins"/>
            </a:endParaRPr>
          </a:p>
        </p:txBody>
      </p:sp>
      <p:sp>
        <p:nvSpPr>
          <p:cNvPr id="63" name="Google Shape;163;p34">
            <a:extLst>
              <a:ext uri="{FF2B5EF4-FFF2-40B4-BE49-F238E27FC236}">
                <a16:creationId xmlns:a16="http://schemas.microsoft.com/office/drawing/2014/main" id="{9663B549-B8BC-FF61-1FEC-A5C9F7249E60}"/>
              </a:ext>
            </a:extLst>
          </p:cNvPr>
          <p:cNvSpPr txBox="1">
            <a:spLocks/>
          </p:cNvSpPr>
          <p:nvPr/>
        </p:nvSpPr>
        <p:spPr>
          <a:xfrm>
            <a:off x="9935317" y="1274141"/>
            <a:ext cx="663242" cy="339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rgbClr val="002060"/>
                </a:solidFill>
              </a:rPr>
              <a:t>4</a:t>
            </a:r>
            <a:endParaRPr kumimoji="0" lang="es-CO" sz="1600" b="0" i="0" u="none" strike="noStrike" kern="0" cap="none" spc="0" normalizeH="0" baseline="0">
              <a:ln>
                <a:noFill/>
              </a:ln>
              <a:solidFill>
                <a:srgbClr val="002060"/>
              </a:solidFill>
              <a:effectLst/>
              <a:uLnTx/>
              <a:uFillTx/>
              <a:latin typeface="Poppins"/>
              <a:cs typeface="Poppins"/>
              <a:sym typeface="Poppins"/>
            </a:endParaRPr>
          </a:p>
        </p:txBody>
      </p:sp>
      <p:sp>
        <p:nvSpPr>
          <p:cNvPr id="2" name="Marcador de número de diapositiva 1">
            <a:extLst>
              <a:ext uri="{FF2B5EF4-FFF2-40B4-BE49-F238E27FC236}">
                <a16:creationId xmlns:a16="http://schemas.microsoft.com/office/drawing/2014/main" id="{2808C965-89FD-B8EA-2A47-CA4B1941CCD1}"/>
              </a:ext>
            </a:extLst>
          </p:cNvPr>
          <p:cNvSpPr>
            <a:spLocks noGrp="1"/>
          </p:cNvSpPr>
          <p:nvPr>
            <p:ph type="sldNum" sz="quarter" idx="12"/>
          </p:nvPr>
        </p:nvSpPr>
        <p:spPr/>
        <p:txBody>
          <a:bodyPr/>
          <a:lstStyle/>
          <a:p>
            <a:fld id="{4D6B71C8-6ADD-42EE-9728-D96CC2FBCF5E}" type="slidenum">
              <a:rPr lang="es-CO" smtClean="0"/>
              <a:t>10</a:t>
            </a:fld>
            <a:endParaRPr lang="es-CO"/>
          </a:p>
        </p:txBody>
      </p:sp>
    </p:spTree>
    <p:extLst>
      <p:ext uri="{BB962C8B-B14F-4D97-AF65-F5344CB8AC3E}">
        <p14:creationId xmlns:p14="http://schemas.microsoft.com/office/powerpoint/2010/main" val="341627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33" name="Google Shape;164;p34">
            <a:extLst>
              <a:ext uri="{FF2B5EF4-FFF2-40B4-BE49-F238E27FC236}">
                <a16:creationId xmlns:a16="http://schemas.microsoft.com/office/drawing/2014/main" id="{00611D8B-9309-09DA-A217-339EC5E522E9}"/>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4" name="Google Shape;166;p34">
            <a:extLst>
              <a:ext uri="{FF2B5EF4-FFF2-40B4-BE49-F238E27FC236}">
                <a16:creationId xmlns:a16="http://schemas.microsoft.com/office/drawing/2014/main" id="{4E7A082D-6757-826F-9929-AA92DB72C9FC}"/>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3" name="Picture 2">
            <a:extLst>
              <a:ext uri="{FF2B5EF4-FFF2-40B4-BE49-F238E27FC236}">
                <a16:creationId xmlns:a16="http://schemas.microsoft.com/office/drawing/2014/main" id="{99C00DE2-1561-A09A-FC56-0787B274812D}"/>
              </a:ext>
            </a:extLst>
          </p:cNvPr>
          <p:cNvPicPr>
            <a:picLocks noChangeAspect="1"/>
          </p:cNvPicPr>
          <p:nvPr/>
        </p:nvPicPr>
        <p:blipFill>
          <a:blip r:embed="rId2"/>
          <a:stretch>
            <a:fillRect/>
          </a:stretch>
        </p:blipFill>
        <p:spPr>
          <a:xfrm>
            <a:off x="986747" y="1483659"/>
            <a:ext cx="5760000" cy="1735034"/>
          </a:xfrm>
          <a:prstGeom prst="rect">
            <a:avLst/>
          </a:prstGeom>
        </p:spPr>
      </p:pic>
      <p:sp>
        <p:nvSpPr>
          <p:cNvPr id="6" name="TextBox 5">
            <a:extLst>
              <a:ext uri="{FF2B5EF4-FFF2-40B4-BE49-F238E27FC236}">
                <a16:creationId xmlns:a16="http://schemas.microsoft.com/office/drawing/2014/main" id="{6C2FD084-C867-E522-759A-75171177F127}"/>
              </a:ext>
            </a:extLst>
          </p:cNvPr>
          <p:cNvSpPr txBox="1"/>
          <p:nvPr/>
        </p:nvSpPr>
        <p:spPr>
          <a:xfrm>
            <a:off x="474192" y="3265666"/>
            <a:ext cx="6578057" cy="261610"/>
          </a:xfrm>
          <a:prstGeom prst="rect">
            <a:avLst/>
          </a:prstGeom>
          <a:noFill/>
        </p:spPr>
        <p:txBody>
          <a:bodyPr wrap="square">
            <a:spAutoFit/>
          </a:bodyPr>
          <a:lstStyle/>
          <a:p>
            <a:pPr marL="6350" indent="-6350" algn="ctr">
              <a:spcAft>
                <a:spcPts val="1010"/>
              </a:spcAft>
            </a:pPr>
            <a:r>
              <a:rPr lang="es-CO" sz="1100" i="1">
                <a:solidFill>
                  <a:srgbClr val="44546A"/>
                </a:solidFill>
                <a:effectLst/>
                <a:latin typeface="Calibri" panose="020F0502020204030204" pitchFamily="34" charset="0"/>
                <a:ea typeface="Calibri" panose="020F0502020204030204" pitchFamily="34" charset="0"/>
              </a:rPr>
              <a:t>Estadísticas descriptivas de las horas trabajadas por los médicos en los diferentes días de la semana.</a:t>
            </a:r>
            <a:endParaRPr lang="en-CO" sz="1100" i="1">
              <a:solidFill>
                <a:srgbClr val="44546A"/>
              </a:solidFill>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79452BE5-EF93-7A7F-C5A0-FD91F33A2146}"/>
              </a:ext>
            </a:extLst>
          </p:cNvPr>
          <p:cNvPicPr>
            <a:picLocks noChangeAspect="1"/>
          </p:cNvPicPr>
          <p:nvPr/>
        </p:nvPicPr>
        <p:blipFill>
          <a:blip r:embed="rId3"/>
          <a:stretch>
            <a:fillRect/>
          </a:stretch>
        </p:blipFill>
        <p:spPr>
          <a:xfrm>
            <a:off x="5122153" y="3936953"/>
            <a:ext cx="5760000" cy="1681108"/>
          </a:xfrm>
          <a:prstGeom prst="rect">
            <a:avLst/>
          </a:prstGeom>
        </p:spPr>
      </p:pic>
      <p:sp>
        <p:nvSpPr>
          <p:cNvPr id="10" name="TextBox 9">
            <a:extLst>
              <a:ext uri="{FF2B5EF4-FFF2-40B4-BE49-F238E27FC236}">
                <a16:creationId xmlns:a16="http://schemas.microsoft.com/office/drawing/2014/main" id="{1CA699CB-CE00-09B3-3C42-9D92BF0B513A}"/>
              </a:ext>
            </a:extLst>
          </p:cNvPr>
          <p:cNvSpPr txBox="1"/>
          <p:nvPr/>
        </p:nvSpPr>
        <p:spPr>
          <a:xfrm>
            <a:off x="4698441" y="5665034"/>
            <a:ext cx="6578057" cy="261610"/>
          </a:xfrm>
          <a:prstGeom prst="rect">
            <a:avLst/>
          </a:prstGeom>
          <a:noFill/>
        </p:spPr>
        <p:txBody>
          <a:bodyPr wrap="square">
            <a:spAutoFit/>
          </a:bodyPr>
          <a:lstStyle/>
          <a:p>
            <a:pPr marL="6350" indent="-6350" algn="ctr">
              <a:spcAft>
                <a:spcPts val="1010"/>
              </a:spcAft>
            </a:pPr>
            <a:r>
              <a:rPr lang="es-CO" sz="1100" i="1">
                <a:solidFill>
                  <a:srgbClr val="44546A"/>
                </a:solidFill>
                <a:effectLst/>
                <a:latin typeface="Calibri" panose="020F0502020204030204" pitchFamily="34" charset="0"/>
                <a:ea typeface="Calibri" panose="020F0502020204030204" pitchFamily="34" charset="0"/>
              </a:rPr>
              <a:t>Estadísticas descriptivas del nivel de servicio, cantidad de solicitudes atendidas por hora, por día de la semana </a:t>
            </a:r>
          </a:p>
        </p:txBody>
      </p:sp>
      <p:sp>
        <p:nvSpPr>
          <p:cNvPr id="14" name="Arc 13">
            <a:extLst>
              <a:ext uri="{FF2B5EF4-FFF2-40B4-BE49-F238E27FC236}">
                <a16:creationId xmlns:a16="http://schemas.microsoft.com/office/drawing/2014/main" id="{3687A564-0338-14BA-7D00-01DFEC727532}"/>
              </a:ext>
            </a:extLst>
          </p:cNvPr>
          <p:cNvSpPr/>
          <p:nvPr/>
        </p:nvSpPr>
        <p:spPr>
          <a:xfrm>
            <a:off x="6110670" y="1106635"/>
            <a:ext cx="2236304" cy="2014958"/>
          </a:xfrm>
          <a:prstGeom prst="arc">
            <a:avLst>
              <a:gd name="adj1" fmla="val 13042549"/>
              <a:gd name="adj2" fmla="val 19559296"/>
            </a:avLst>
          </a:prstGeom>
          <a:ln w="127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O">
              <a:solidFill>
                <a:srgbClr val="002060"/>
              </a:solidFill>
            </a:endParaRPr>
          </a:p>
        </p:txBody>
      </p:sp>
      <p:sp>
        <p:nvSpPr>
          <p:cNvPr id="15" name="Google Shape;166;p34">
            <a:extLst>
              <a:ext uri="{FF2B5EF4-FFF2-40B4-BE49-F238E27FC236}">
                <a16:creationId xmlns:a16="http://schemas.microsoft.com/office/drawing/2014/main" id="{1C8B72DD-8D3C-0B2D-F9B4-F6AD693EC2A3}"/>
              </a:ext>
            </a:extLst>
          </p:cNvPr>
          <p:cNvSpPr/>
          <p:nvPr/>
        </p:nvSpPr>
        <p:spPr>
          <a:xfrm>
            <a:off x="7455749" y="1602928"/>
            <a:ext cx="2236304"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La carga de trabajo no es equitativa </a:t>
            </a:r>
          </a:p>
        </p:txBody>
      </p:sp>
      <p:sp>
        <p:nvSpPr>
          <p:cNvPr id="16" name="Google Shape;166;p34">
            <a:extLst>
              <a:ext uri="{FF2B5EF4-FFF2-40B4-BE49-F238E27FC236}">
                <a16:creationId xmlns:a16="http://schemas.microsoft.com/office/drawing/2014/main" id="{11EEF1DF-65A2-B2E4-E9D8-CD404EC2FE85}"/>
              </a:ext>
            </a:extLst>
          </p:cNvPr>
          <p:cNvSpPr/>
          <p:nvPr/>
        </p:nvSpPr>
        <p:spPr>
          <a:xfrm>
            <a:off x="2038525" y="1674274"/>
            <a:ext cx="687897" cy="1581797"/>
          </a:xfrm>
          <a:prstGeom prst="roundRect">
            <a:avLst>
              <a:gd name="adj" fmla="val 50000"/>
            </a:avLst>
          </a:prstGeom>
          <a:solidFill>
            <a:schemeClr val="accent2">
              <a:lumMod val="60000"/>
              <a:lumOff val="40000"/>
              <a:alpha val="32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8" name="Google Shape;166;p34">
            <a:extLst>
              <a:ext uri="{FF2B5EF4-FFF2-40B4-BE49-F238E27FC236}">
                <a16:creationId xmlns:a16="http://schemas.microsoft.com/office/drawing/2014/main" id="{5D788C97-C19F-5BCF-6947-F09832219F6C}"/>
              </a:ext>
            </a:extLst>
          </p:cNvPr>
          <p:cNvSpPr/>
          <p:nvPr/>
        </p:nvSpPr>
        <p:spPr>
          <a:xfrm>
            <a:off x="2264573" y="4553016"/>
            <a:ext cx="2433868"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lvl="0" algn="ctr">
              <a:buClr>
                <a:srgbClr val="0B1EBE"/>
              </a:buClr>
              <a:buSzPts val="1400"/>
              <a:defRPr/>
            </a:pPr>
            <a:r>
              <a:rPr kumimoji="0" lang="es-CO" sz="1400" b="0" i="0" u="none" strike="noStrike" kern="0" cap="none" spc="0" normalizeH="0" baseline="0">
                <a:ln>
                  <a:noFill/>
                </a:ln>
                <a:solidFill>
                  <a:srgbClr val="0B1EBE"/>
                </a:solidFill>
                <a:effectLst/>
                <a:uLnTx/>
                <a:uFillTx/>
                <a:latin typeface="Poppins"/>
                <a:cs typeface="Poppins"/>
                <a:sym typeface="Poppins"/>
              </a:rPr>
              <a:t>Nivel de servicio </a:t>
            </a:r>
          </a:p>
          <a:p>
            <a:pPr lvl="0" algn="ctr">
              <a:buClr>
                <a:srgbClr val="0B1EBE"/>
              </a:buClr>
              <a:buSzPts val="1400"/>
              <a:defRPr/>
            </a:pPr>
            <a:r>
              <a:rPr kumimoji="0" lang="es-CO" sz="1400" b="1" i="0" u="none" strike="noStrike" kern="0" cap="none" spc="0" normalizeH="0" baseline="0">
                <a:ln>
                  <a:noFill/>
                </a:ln>
                <a:solidFill>
                  <a:srgbClr val="0B1EBE"/>
                </a:solidFill>
                <a:effectLst/>
                <a:uLnTx/>
                <a:uFillTx/>
                <a:latin typeface="Poppins"/>
                <a:cs typeface="Poppins"/>
                <a:sym typeface="Poppins"/>
              </a:rPr>
              <a:t>1,13</a:t>
            </a:r>
            <a:r>
              <a:rPr kumimoji="0" lang="es-CO" sz="1400" b="0" i="0" u="none" strike="noStrike" kern="0" cap="none" spc="0" normalizeH="0" baseline="0">
                <a:ln>
                  <a:noFill/>
                </a:ln>
                <a:solidFill>
                  <a:srgbClr val="0B1EBE"/>
                </a:solidFill>
                <a:effectLst/>
                <a:uLnTx/>
                <a:uFillTx/>
                <a:latin typeface="Poppins"/>
                <a:cs typeface="Poppins"/>
                <a:sym typeface="Poppins"/>
              </a:rPr>
              <a:t> atenciones/hora</a:t>
            </a:r>
          </a:p>
        </p:txBody>
      </p:sp>
      <p:sp>
        <p:nvSpPr>
          <p:cNvPr id="2" name="Marcador de número de diapositiva 1">
            <a:extLst>
              <a:ext uri="{FF2B5EF4-FFF2-40B4-BE49-F238E27FC236}">
                <a16:creationId xmlns:a16="http://schemas.microsoft.com/office/drawing/2014/main" id="{537FE1C5-4887-684B-C292-DE1ACC848DE9}"/>
              </a:ext>
            </a:extLst>
          </p:cNvPr>
          <p:cNvSpPr>
            <a:spLocks noGrp="1"/>
          </p:cNvSpPr>
          <p:nvPr>
            <p:ph type="sldNum" sz="quarter" idx="12"/>
          </p:nvPr>
        </p:nvSpPr>
        <p:spPr/>
        <p:txBody>
          <a:bodyPr/>
          <a:lstStyle/>
          <a:p>
            <a:fld id="{4D6B71C8-6ADD-42EE-9728-D96CC2FBCF5E}" type="slidenum">
              <a:rPr lang="es-CO" smtClean="0"/>
              <a:t>11</a:t>
            </a:fld>
            <a:endParaRPr lang="es-CO"/>
          </a:p>
        </p:txBody>
      </p:sp>
    </p:spTree>
    <p:extLst>
      <p:ext uri="{BB962C8B-B14F-4D97-AF65-F5344CB8AC3E}">
        <p14:creationId xmlns:p14="http://schemas.microsoft.com/office/powerpoint/2010/main" val="423890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6;p34">
            <a:extLst>
              <a:ext uri="{FF2B5EF4-FFF2-40B4-BE49-F238E27FC236}">
                <a16:creationId xmlns:a16="http://schemas.microsoft.com/office/drawing/2014/main" id="{8C072F5A-B728-818A-529A-ADA45F50C86D}"/>
              </a:ext>
            </a:extLst>
          </p:cNvPr>
          <p:cNvSpPr/>
          <p:nvPr/>
        </p:nvSpPr>
        <p:spPr>
          <a:xfrm>
            <a:off x="5231334" y="2642774"/>
            <a:ext cx="4305646" cy="428700"/>
          </a:xfrm>
          <a:prstGeom prst="roundRect">
            <a:avLst>
              <a:gd name="adj" fmla="val 50000"/>
            </a:avLst>
          </a:prstGeom>
          <a:solidFill>
            <a:srgbClr val="0B1EBE">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54" name="Google Shape;164;p34">
            <a:extLst>
              <a:ext uri="{FF2B5EF4-FFF2-40B4-BE49-F238E27FC236}">
                <a16:creationId xmlns:a16="http://schemas.microsoft.com/office/drawing/2014/main" id="{7D9A7C9F-BD5B-5807-6F8C-1296740FAD80}"/>
              </a:ext>
            </a:extLst>
          </p:cNvPr>
          <p:cNvSpPr/>
          <p:nvPr/>
        </p:nvSpPr>
        <p:spPr>
          <a:xfrm>
            <a:off x="631511" y="440188"/>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55" name="Google Shape;165;p34">
            <a:extLst>
              <a:ext uri="{FF2B5EF4-FFF2-40B4-BE49-F238E27FC236}">
                <a16:creationId xmlns:a16="http://schemas.microsoft.com/office/drawing/2014/main" id="{76193A57-BD3F-EBC4-76C7-ABDD7C35C561}"/>
              </a:ext>
            </a:extLst>
          </p:cNvPr>
          <p:cNvSpPr/>
          <p:nvPr/>
        </p:nvSpPr>
        <p:spPr>
          <a:xfrm>
            <a:off x="4194415" y="443054"/>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56" name="Google Shape;166;p34">
            <a:extLst>
              <a:ext uri="{FF2B5EF4-FFF2-40B4-BE49-F238E27FC236}">
                <a16:creationId xmlns:a16="http://schemas.microsoft.com/office/drawing/2014/main" id="{21A97388-A6E5-89D3-1C4E-880CC09EC1D7}"/>
              </a:ext>
            </a:extLst>
          </p:cNvPr>
          <p:cNvSpPr/>
          <p:nvPr/>
        </p:nvSpPr>
        <p:spPr>
          <a:xfrm>
            <a:off x="2012007" y="440188"/>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grpSp>
        <p:nvGrpSpPr>
          <p:cNvPr id="57" name="Google Shape;168;p34">
            <a:extLst>
              <a:ext uri="{FF2B5EF4-FFF2-40B4-BE49-F238E27FC236}">
                <a16:creationId xmlns:a16="http://schemas.microsoft.com/office/drawing/2014/main" id="{8A1297EC-DB4E-8091-FEDC-39F6C029B138}"/>
              </a:ext>
            </a:extLst>
          </p:cNvPr>
          <p:cNvGrpSpPr/>
          <p:nvPr/>
        </p:nvGrpSpPr>
        <p:grpSpPr>
          <a:xfrm>
            <a:off x="10792957" y="652771"/>
            <a:ext cx="400629" cy="80100"/>
            <a:chOff x="7956593" y="610725"/>
            <a:chExt cx="400629" cy="80100"/>
          </a:xfrm>
        </p:grpSpPr>
        <p:sp>
          <p:nvSpPr>
            <p:cNvPr id="58" name="Google Shape;169;p34">
              <a:extLst>
                <a:ext uri="{FF2B5EF4-FFF2-40B4-BE49-F238E27FC236}">
                  <a16:creationId xmlns:a16="http://schemas.microsoft.com/office/drawing/2014/main" id="{1E0B8E0A-F13E-CF17-F6C1-E35BF0421E7C}"/>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59" name="Google Shape;170;p34">
              <a:extLst>
                <a:ext uri="{FF2B5EF4-FFF2-40B4-BE49-F238E27FC236}">
                  <a16:creationId xmlns:a16="http://schemas.microsoft.com/office/drawing/2014/main" id="{54E22CAE-FFC7-296C-677F-FF0698E9C215}"/>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0" name="Google Shape;171;p34">
              <a:extLst>
                <a:ext uri="{FF2B5EF4-FFF2-40B4-BE49-F238E27FC236}">
                  <a16:creationId xmlns:a16="http://schemas.microsoft.com/office/drawing/2014/main" id="{201BBE4E-5D53-F5BE-9863-96EC8673E172}"/>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61" name="Picture 60" descr="Resultado de imagen para logo de los andes png">
            <a:extLst>
              <a:ext uri="{FF2B5EF4-FFF2-40B4-BE49-F238E27FC236}">
                <a16:creationId xmlns:a16="http://schemas.microsoft.com/office/drawing/2014/main" id="{63D28EAF-2C56-DEAA-E504-AB8193689A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1877" y="293503"/>
            <a:ext cx="981710" cy="293370"/>
          </a:xfrm>
          <a:prstGeom prst="rect">
            <a:avLst/>
          </a:prstGeom>
          <a:noFill/>
        </p:spPr>
      </p:pic>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70086"/>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2" name="Google Shape;164;p34">
            <a:extLst>
              <a:ext uri="{FF2B5EF4-FFF2-40B4-BE49-F238E27FC236}">
                <a16:creationId xmlns:a16="http://schemas.microsoft.com/office/drawing/2014/main" id="{6836D5C8-17EA-FCC6-5737-2ED8BAB3952D}"/>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 name="Google Shape;166;p34">
            <a:extLst>
              <a:ext uri="{FF2B5EF4-FFF2-40B4-BE49-F238E27FC236}">
                <a16:creationId xmlns:a16="http://schemas.microsoft.com/office/drawing/2014/main" id="{8AB4BA2E-6E0D-9DA2-5D51-97C0CBCB3113}"/>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6;p34">
            <a:extLst>
              <a:ext uri="{FF2B5EF4-FFF2-40B4-BE49-F238E27FC236}">
                <a16:creationId xmlns:a16="http://schemas.microsoft.com/office/drawing/2014/main" id="{8D35E215-E9C6-F20F-2BB1-8BA77E69CD90}"/>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5C93E511-6D6A-5070-57BA-0580C0119D22}"/>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044E320A-FC4C-6510-67AE-D4E705BE00F0}"/>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8" name="Google Shape;166;p34">
            <a:extLst>
              <a:ext uri="{FF2B5EF4-FFF2-40B4-BE49-F238E27FC236}">
                <a16:creationId xmlns:a16="http://schemas.microsoft.com/office/drawing/2014/main" id="{FA910DE9-67D4-C4DE-BF72-52C93E5152FC}"/>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9" name="Google Shape;166;p34">
            <a:extLst>
              <a:ext uri="{FF2B5EF4-FFF2-40B4-BE49-F238E27FC236}">
                <a16:creationId xmlns:a16="http://schemas.microsoft.com/office/drawing/2014/main" id="{9612A3C3-2F07-EB50-291A-7D5F29422F2B}"/>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0" name="Marcador de número de diapositiva 9">
            <a:extLst>
              <a:ext uri="{FF2B5EF4-FFF2-40B4-BE49-F238E27FC236}">
                <a16:creationId xmlns:a16="http://schemas.microsoft.com/office/drawing/2014/main" id="{4EE7C13F-7C2E-81FF-5C51-B49B14E6AA3F}"/>
              </a:ext>
            </a:extLst>
          </p:cNvPr>
          <p:cNvSpPr>
            <a:spLocks noGrp="1"/>
          </p:cNvSpPr>
          <p:nvPr>
            <p:ph type="sldNum" sz="quarter" idx="12"/>
          </p:nvPr>
        </p:nvSpPr>
        <p:spPr/>
        <p:txBody>
          <a:bodyPr/>
          <a:lstStyle/>
          <a:p>
            <a:fld id="{4D6B71C8-6ADD-42EE-9728-D96CC2FBCF5E}" type="slidenum">
              <a:rPr lang="es-CO" smtClean="0"/>
              <a:t>12</a:t>
            </a:fld>
            <a:endParaRPr lang="es-CO"/>
          </a:p>
        </p:txBody>
      </p:sp>
    </p:spTree>
    <p:extLst>
      <p:ext uri="{BB962C8B-B14F-4D97-AF65-F5344CB8AC3E}">
        <p14:creationId xmlns:p14="http://schemas.microsoft.com/office/powerpoint/2010/main" val="141367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lipart, child art&#10;&#10;Description automatically generated">
            <a:extLst>
              <a:ext uri="{FF2B5EF4-FFF2-40B4-BE49-F238E27FC236}">
                <a16:creationId xmlns:a16="http://schemas.microsoft.com/office/drawing/2014/main" id="{6F9AED4E-1961-9BAB-914F-33C16464F6FE}"/>
              </a:ext>
            </a:extLst>
          </p:cNvPr>
          <p:cNvPicPr>
            <a:picLocks noChangeAspect="1"/>
          </p:cNvPicPr>
          <p:nvPr/>
        </p:nvPicPr>
        <p:blipFill rotWithShape="1">
          <a:blip r:embed="rId2">
            <a:extLst>
              <a:ext uri="{28A0092B-C50C-407E-A947-70E740481C1C}">
                <a14:useLocalDpi xmlns:a14="http://schemas.microsoft.com/office/drawing/2010/main" val="0"/>
              </a:ext>
            </a:extLst>
          </a:blip>
          <a:srcRect l="13517" t="13336" r="13308" b="5497"/>
          <a:stretch/>
        </p:blipFill>
        <p:spPr>
          <a:xfrm>
            <a:off x="4993384" y="323786"/>
            <a:ext cx="7198616" cy="6365406"/>
          </a:xfrm>
          <a:prstGeom prst="rect">
            <a:avLst/>
          </a:prstGeom>
        </p:spPr>
      </p:pic>
      <p:sp>
        <p:nvSpPr>
          <p:cNvPr id="32" name="Google Shape;163;p34">
            <a:extLst>
              <a:ext uri="{FF2B5EF4-FFF2-40B4-BE49-F238E27FC236}">
                <a16:creationId xmlns:a16="http://schemas.microsoft.com/office/drawing/2014/main" id="{FBE9B33B-BCAF-E232-F53A-455A635F6898}"/>
              </a:ext>
            </a:extLst>
          </p:cNvPr>
          <p:cNvSpPr txBox="1">
            <a:spLocks/>
          </p:cNvSpPr>
          <p:nvPr/>
        </p:nvSpPr>
        <p:spPr>
          <a:xfrm>
            <a:off x="631511" y="2539348"/>
            <a:ext cx="3688966"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ES" b="1" kern="0">
                <a:solidFill>
                  <a:srgbClr val="0B1EBE"/>
                </a:solidFill>
              </a:rPr>
              <a:t>Programación de tripulación</a:t>
            </a:r>
          </a:p>
          <a:p>
            <a:pPr marL="0" indent="0" algn="l">
              <a:defRPr/>
            </a:pPr>
            <a:r>
              <a:rPr lang="en-US" b="1" kern="0">
                <a:solidFill>
                  <a:srgbClr val="0B1EBE"/>
                </a:solidFill>
              </a:rPr>
              <a:t>(Crew Scheduling Problem)</a:t>
            </a:r>
            <a:endParaRPr lang="en-US" b="1"/>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Poppins"/>
              <a:cs typeface="Poppins"/>
              <a:sym typeface="Poppins"/>
            </a:endParaRPr>
          </a:p>
        </p:txBody>
      </p:sp>
      <p:sp>
        <p:nvSpPr>
          <p:cNvPr id="17" name="Google Shape;163;p34">
            <a:extLst>
              <a:ext uri="{FF2B5EF4-FFF2-40B4-BE49-F238E27FC236}">
                <a16:creationId xmlns:a16="http://schemas.microsoft.com/office/drawing/2014/main" id="{BD873F5E-1BAE-C270-0337-DFBB2B22A061}"/>
              </a:ext>
            </a:extLst>
          </p:cNvPr>
          <p:cNvSpPr txBox="1">
            <a:spLocks/>
          </p:cNvSpPr>
          <p:nvPr/>
        </p:nvSpPr>
        <p:spPr>
          <a:xfrm>
            <a:off x="631511" y="3160779"/>
            <a:ext cx="3688966"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ES" sz="1400" kern="0">
                <a:solidFill>
                  <a:schemeClr val="tx1"/>
                </a:solidFill>
              </a:rPr>
              <a:t>CLASIFICICACIÓN DEL PROBLEMA</a:t>
            </a: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40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400" i="0" u="none" strike="noStrike" kern="0" cap="none" spc="0" normalizeH="0" baseline="0">
              <a:ln>
                <a:noFill/>
              </a:ln>
              <a:solidFill>
                <a:schemeClr val="tx1"/>
              </a:solidFill>
              <a:effectLst/>
              <a:uLnTx/>
              <a:uFillTx/>
              <a:latin typeface="Poppins"/>
              <a:cs typeface="Poppins"/>
              <a:sym typeface="Poppins"/>
            </a:endParaRPr>
          </a:p>
        </p:txBody>
      </p:sp>
      <p:sp>
        <p:nvSpPr>
          <p:cNvPr id="4" name="Google Shape;164;p34">
            <a:extLst>
              <a:ext uri="{FF2B5EF4-FFF2-40B4-BE49-F238E27FC236}">
                <a16:creationId xmlns:a16="http://schemas.microsoft.com/office/drawing/2014/main" id="{CC712967-930D-681E-CD96-91E775DF4EF2}"/>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5" name="Google Shape;166;p34">
            <a:extLst>
              <a:ext uri="{FF2B5EF4-FFF2-40B4-BE49-F238E27FC236}">
                <a16:creationId xmlns:a16="http://schemas.microsoft.com/office/drawing/2014/main" id="{5CB596C7-E215-9191-D228-6D64C5B13F40}"/>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76" name="Group 75">
            <a:extLst>
              <a:ext uri="{FF2B5EF4-FFF2-40B4-BE49-F238E27FC236}">
                <a16:creationId xmlns:a16="http://schemas.microsoft.com/office/drawing/2014/main" id="{1089C01D-D549-687F-1AAF-354EF25C6663}"/>
              </a:ext>
            </a:extLst>
          </p:cNvPr>
          <p:cNvGrpSpPr/>
          <p:nvPr/>
        </p:nvGrpSpPr>
        <p:grpSpPr>
          <a:xfrm>
            <a:off x="631511" y="3981044"/>
            <a:ext cx="863997" cy="866647"/>
            <a:chOff x="8446451" y="3202228"/>
            <a:chExt cx="863997" cy="866647"/>
          </a:xfrm>
        </p:grpSpPr>
        <p:grpSp>
          <p:nvGrpSpPr>
            <p:cNvPr id="57" name="Google Shape;2711;p52">
              <a:extLst>
                <a:ext uri="{FF2B5EF4-FFF2-40B4-BE49-F238E27FC236}">
                  <a16:creationId xmlns:a16="http://schemas.microsoft.com/office/drawing/2014/main" id="{225F1E77-5C02-9982-D730-84103875EC13}"/>
                </a:ext>
              </a:extLst>
            </p:cNvPr>
            <p:cNvGrpSpPr/>
            <p:nvPr/>
          </p:nvGrpSpPr>
          <p:grpSpPr>
            <a:xfrm>
              <a:off x="8446451" y="3202228"/>
              <a:ext cx="863997" cy="866647"/>
              <a:chOff x="6360211" y="1733085"/>
              <a:chExt cx="1207934" cy="1211640"/>
            </a:xfrm>
          </p:grpSpPr>
          <p:sp>
            <p:nvSpPr>
              <p:cNvPr id="66" name="Google Shape;2712;p52">
                <a:extLst>
                  <a:ext uri="{FF2B5EF4-FFF2-40B4-BE49-F238E27FC236}">
                    <a16:creationId xmlns:a16="http://schemas.microsoft.com/office/drawing/2014/main" id="{EB4D2067-D4AB-471F-047C-BBBC972A5BC4}"/>
                  </a:ext>
                </a:extLst>
              </p:cNvPr>
              <p:cNvSpPr/>
              <p:nvPr/>
            </p:nvSpPr>
            <p:spPr>
              <a:xfrm>
                <a:off x="6606046" y="1982625"/>
                <a:ext cx="962099" cy="962100"/>
              </a:xfrm>
              <a:prstGeom prst="roundRect">
                <a:avLst>
                  <a:gd name="adj" fmla="val 16667"/>
                </a:avLst>
              </a:prstGeom>
              <a:solidFill>
                <a:srgbClr val="DB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3;p52">
                <a:extLst>
                  <a:ext uri="{FF2B5EF4-FFF2-40B4-BE49-F238E27FC236}">
                    <a16:creationId xmlns:a16="http://schemas.microsoft.com/office/drawing/2014/main" id="{DD0A10D3-BB7E-E0A6-5E7D-EEDA0B41A7DA}"/>
                  </a:ext>
                </a:extLst>
              </p:cNvPr>
              <p:cNvSpPr/>
              <p:nvPr/>
            </p:nvSpPr>
            <p:spPr>
              <a:xfrm>
                <a:off x="6360211" y="1733085"/>
                <a:ext cx="490757" cy="494932"/>
              </a:xfrm>
              <a:custGeom>
                <a:avLst/>
                <a:gdLst/>
                <a:ahLst/>
                <a:cxnLst/>
                <a:rect l="l" t="t" r="r" b="b"/>
                <a:pathLst>
                  <a:path w="8069" h="8069" extrusionOk="0">
                    <a:moveTo>
                      <a:pt x="4036" y="1"/>
                    </a:moveTo>
                    <a:cubicBezTo>
                      <a:pt x="3221" y="1"/>
                      <a:pt x="2560" y="662"/>
                      <a:pt x="2560" y="1480"/>
                    </a:cubicBezTo>
                    <a:lnTo>
                      <a:pt x="2560" y="2557"/>
                    </a:lnTo>
                    <a:lnTo>
                      <a:pt x="1480" y="2557"/>
                    </a:lnTo>
                    <a:cubicBezTo>
                      <a:pt x="662" y="2557"/>
                      <a:pt x="1" y="3218"/>
                      <a:pt x="1" y="4036"/>
                    </a:cubicBezTo>
                    <a:cubicBezTo>
                      <a:pt x="1" y="4851"/>
                      <a:pt x="662" y="5512"/>
                      <a:pt x="1480" y="5512"/>
                    </a:cubicBezTo>
                    <a:lnTo>
                      <a:pt x="2557" y="5512"/>
                    </a:lnTo>
                    <a:lnTo>
                      <a:pt x="2557" y="6589"/>
                    </a:lnTo>
                    <a:cubicBezTo>
                      <a:pt x="2557" y="7407"/>
                      <a:pt x="3218" y="8068"/>
                      <a:pt x="4033" y="8068"/>
                    </a:cubicBezTo>
                    <a:cubicBezTo>
                      <a:pt x="4851" y="8068"/>
                      <a:pt x="5512" y="7407"/>
                      <a:pt x="5512" y="6589"/>
                    </a:cubicBezTo>
                    <a:lnTo>
                      <a:pt x="5512" y="5512"/>
                    </a:lnTo>
                    <a:lnTo>
                      <a:pt x="6592" y="5512"/>
                    </a:lnTo>
                    <a:cubicBezTo>
                      <a:pt x="7407" y="5509"/>
                      <a:pt x="8068" y="4848"/>
                      <a:pt x="8068" y="4033"/>
                    </a:cubicBezTo>
                    <a:cubicBezTo>
                      <a:pt x="8068" y="3218"/>
                      <a:pt x="7407" y="2557"/>
                      <a:pt x="6592" y="2557"/>
                    </a:cubicBezTo>
                    <a:lnTo>
                      <a:pt x="5512" y="2557"/>
                    </a:lnTo>
                    <a:lnTo>
                      <a:pt x="5512" y="1480"/>
                    </a:lnTo>
                    <a:cubicBezTo>
                      <a:pt x="5512" y="662"/>
                      <a:pt x="4851" y="1"/>
                      <a:pt x="4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908;p76">
              <a:extLst>
                <a:ext uri="{FF2B5EF4-FFF2-40B4-BE49-F238E27FC236}">
                  <a16:creationId xmlns:a16="http://schemas.microsoft.com/office/drawing/2014/main" id="{7B883B68-8066-F7D2-9904-D9BE02EE9257}"/>
                </a:ext>
              </a:extLst>
            </p:cNvPr>
            <p:cNvGrpSpPr/>
            <p:nvPr/>
          </p:nvGrpSpPr>
          <p:grpSpPr>
            <a:xfrm>
              <a:off x="8701300" y="3459769"/>
              <a:ext cx="530135" cy="530052"/>
              <a:chOff x="3270475" y="1427025"/>
              <a:chExt cx="483200" cy="483125"/>
            </a:xfrm>
            <a:solidFill>
              <a:srgbClr val="4472C4"/>
            </a:solidFill>
          </p:grpSpPr>
          <p:sp>
            <p:nvSpPr>
              <p:cNvPr id="69" name="Google Shape;8909;p76">
                <a:extLst>
                  <a:ext uri="{FF2B5EF4-FFF2-40B4-BE49-F238E27FC236}">
                    <a16:creationId xmlns:a16="http://schemas.microsoft.com/office/drawing/2014/main" id="{40C351CC-0E21-BCF9-C815-27B681F4C208}"/>
                  </a:ext>
                </a:extLst>
              </p:cNvPr>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8910;p76">
                <a:extLst>
                  <a:ext uri="{FF2B5EF4-FFF2-40B4-BE49-F238E27FC236}">
                    <a16:creationId xmlns:a16="http://schemas.microsoft.com/office/drawing/2014/main" id="{6EA6218C-0DCB-4126-44DF-DE6F058F8DD6}"/>
                  </a:ext>
                </a:extLst>
              </p:cNvPr>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8911;p76">
                <a:extLst>
                  <a:ext uri="{FF2B5EF4-FFF2-40B4-BE49-F238E27FC236}">
                    <a16:creationId xmlns:a16="http://schemas.microsoft.com/office/drawing/2014/main" id="{4E8A3BBD-E834-80DE-FF54-0A66FDD21496}"/>
                  </a:ext>
                </a:extLst>
              </p:cNvPr>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7" name="Google Shape;166;p34">
            <a:extLst>
              <a:ext uri="{FF2B5EF4-FFF2-40B4-BE49-F238E27FC236}">
                <a16:creationId xmlns:a16="http://schemas.microsoft.com/office/drawing/2014/main" id="{22029C89-C557-7E88-F17F-C99F25B0BB4E}"/>
              </a:ext>
            </a:extLst>
          </p:cNvPr>
          <p:cNvSpPr/>
          <p:nvPr/>
        </p:nvSpPr>
        <p:spPr>
          <a:xfrm>
            <a:off x="1650810" y="4269073"/>
            <a:ext cx="2393374" cy="472272"/>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VENTANAS DE TIEMPO</a:t>
            </a:r>
          </a:p>
        </p:txBody>
      </p:sp>
      <p:sp>
        <p:nvSpPr>
          <p:cNvPr id="78" name="Google Shape;166;p34">
            <a:extLst>
              <a:ext uri="{FF2B5EF4-FFF2-40B4-BE49-F238E27FC236}">
                <a16:creationId xmlns:a16="http://schemas.microsoft.com/office/drawing/2014/main" id="{E976CB1C-E056-37EC-01BC-911BEB9D0B72}"/>
              </a:ext>
            </a:extLst>
          </p:cNvPr>
          <p:cNvSpPr/>
          <p:nvPr/>
        </p:nvSpPr>
        <p:spPr>
          <a:xfrm>
            <a:off x="1650809" y="4818981"/>
            <a:ext cx="2393374" cy="75843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 Desplazamiento</a:t>
            </a:r>
            <a:endParaRPr lang="es-CO" sz="1400" kern="0">
              <a:solidFill>
                <a:srgbClr val="0B1EBE"/>
              </a:solidFill>
              <a:latin typeface="Poppins"/>
              <a:cs typeface="Poppins"/>
              <a:sym typeface="Poppins"/>
            </a:endParaRPr>
          </a:p>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a:t>
            </a:r>
            <a:r>
              <a:rPr kumimoji="0" lang="es-CO" sz="1400" b="0" i="0" u="none" strike="noStrike" kern="0" cap="none" spc="0" normalizeH="0" baseline="0">
                <a:ln>
                  <a:noFill/>
                </a:ln>
                <a:solidFill>
                  <a:srgbClr val="0B1EBE"/>
                </a:solidFill>
                <a:effectLst/>
                <a:uLnTx/>
                <a:uFillTx/>
                <a:latin typeface="Poppins"/>
                <a:cs typeface="Poppins"/>
                <a:sym typeface="Poppins"/>
              </a:rPr>
              <a:t> Tiempo de atención</a:t>
            </a:r>
          </a:p>
        </p:txBody>
      </p:sp>
      <p:sp>
        <p:nvSpPr>
          <p:cNvPr id="79" name="Google Shape;166;p34">
            <a:extLst>
              <a:ext uri="{FF2B5EF4-FFF2-40B4-BE49-F238E27FC236}">
                <a16:creationId xmlns:a16="http://schemas.microsoft.com/office/drawing/2014/main" id="{5088838F-7ECC-D719-95C7-03B07292EDDC}"/>
              </a:ext>
            </a:extLst>
          </p:cNvPr>
          <p:cNvSpPr/>
          <p:nvPr/>
        </p:nvSpPr>
        <p:spPr>
          <a:xfrm>
            <a:off x="474192" y="1387620"/>
            <a:ext cx="2563183" cy="705880"/>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Actualmente:</a:t>
            </a:r>
          </a:p>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i="0" u="none" strike="noStrike" kern="0" cap="none" spc="0" normalizeH="0" baseline="0">
                <a:ln>
                  <a:noFill/>
                </a:ln>
                <a:solidFill>
                  <a:srgbClr val="0B1EBE"/>
                </a:solidFill>
                <a:effectLst/>
                <a:uLnTx/>
                <a:uFillTx/>
                <a:latin typeface="Poppins"/>
                <a:cs typeface="Poppins"/>
                <a:sym typeface="Poppins"/>
              </a:rPr>
              <a:t>Programació</a:t>
            </a:r>
            <a:r>
              <a:rPr lang="es-CO" sz="1400" kern="0">
                <a:solidFill>
                  <a:srgbClr val="0B1EBE"/>
                </a:solidFill>
                <a:latin typeface="Poppins"/>
                <a:cs typeface="Poppins"/>
                <a:sym typeface="Poppins"/>
              </a:rPr>
              <a:t>n Manual</a:t>
            </a:r>
            <a:endParaRPr kumimoji="0" lang="es-CO" sz="1400" i="0" u="none" strike="noStrike" kern="0" cap="none" spc="0" normalizeH="0" baseline="0">
              <a:ln>
                <a:noFill/>
              </a:ln>
              <a:solidFill>
                <a:srgbClr val="0B1EBE"/>
              </a:solidFill>
              <a:effectLst/>
              <a:uLnTx/>
              <a:uFillTx/>
              <a:latin typeface="Poppins"/>
              <a:cs typeface="Poppins"/>
              <a:sym typeface="Poppins"/>
            </a:endParaRPr>
          </a:p>
        </p:txBody>
      </p:sp>
      <p:sp>
        <p:nvSpPr>
          <p:cNvPr id="7" name="Google Shape;165;p34">
            <a:extLst>
              <a:ext uri="{FF2B5EF4-FFF2-40B4-BE49-F238E27FC236}">
                <a16:creationId xmlns:a16="http://schemas.microsoft.com/office/drawing/2014/main" id="{EA7374D4-554B-BDD0-26F6-AE521BC5CC03}"/>
              </a:ext>
            </a:extLst>
          </p:cNvPr>
          <p:cNvSpPr/>
          <p:nvPr/>
        </p:nvSpPr>
        <p:spPr>
          <a:xfrm>
            <a:off x="474193" y="463245"/>
            <a:ext cx="5367808"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¿Cómo asignar los médicos?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2" name="Marcador de número de diapositiva 1">
            <a:extLst>
              <a:ext uri="{FF2B5EF4-FFF2-40B4-BE49-F238E27FC236}">
                <a16:creationId xmlns:a16="http://schemas.microsoft.com/office/drawing/2014/main" id="{EF58D4A5-9C07-7853-8A53-D76F6EDD7F00}"/>
              </a:ext>
            </a:extLst>
          </p:cNvPr>
          <p:cNvSpPr>
            <a:spLocks noGrp="1"/>
          </p:cNvSpPr>
          <p:nvPr>
            <p:ph type="sldNum" sz="quarter" idx="12"/>
          </p:nvPr>
        </p:nvSpPr>
        <p:spPr/>
        <p:txBody>
          <a:bodyPr/>
          <a:lstStyle/>
          <a:p>
            <a:fld id="{4D6B71C8-6ADD-42EE-9728-D96CC2FBCF5E}" type="slidenum">
              <a:rPr lang="es-CO" smtClean="0"/>
              <a:t>13</a:t>
            </a:fld>
            <a:endParaRPr lang="es-CO"/>
          </a:p>
        </p:txBody>
      </p:sp>
    </p:spTree>
    <p:extLst>
      <p:ext uri="{BB962C8B-B14F-4D97-AF65-F5344CB8AC3E}">
        <p14:creationId xmlns:p14="http://schemas.microsoft.com/office/powerpoint/2010/main" val="48271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F24897C-9FE2-8C38-33D5-9B2584D03466}"/>
              </a:ext>
            </a:extLst>
          </p:cNvPr>
          <p:cNvPicPr>
            <a:picLocks noChangeAspect="1"/>
          </p:cNvPicPr>
          <p:nvPr/>
        </p:nvPicPr>
        <p:blipFill>
          <a:blip r:embed="rId2"/>
          <a:stretch>
            <a:fillRect/>
          </a:stretch>
        </p:blipFill>
        <p:spPr>
          <a:xfrm>
            <a:off x="2894429" y="1441451"/>
            <a:ext cx="4284103" cy="1680532"/>
          </a:xfrm>
          <a:prstGeom prst="rect">
            <a:avLst/>
          </a:prstGeom>
        </p:spPr>
      </p:pic>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Consideraciones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6" name="TextBox 5">
            <a:extLst>
              <a:ext uri="{FF2B5EF4-FFF2-40B4-BE49-F238E27FC236}">
                <a16:creationId xmlns:a16="http://schemas.microsoft.com/office/drawing/2014/main" id="{CB5B4476-420D-A1FC-FCB4-C484AB3DA679}"/>
              </a:ext>
            </a:extLst>
          </p:cNvPr>
          <p:cNvSpPr txBox="1"/>
          <p:nvPr/>
        </p:nvSpPr>
        <p:spPr>
          <a:xfrm>
            <a:off x="6227587" y="3734954"/>
            <a:ext cx="5169304" cy="1925976"/>
          </a:xfrm>
          <a:prstGeom prst="rect">
            <a:avLst/>
          </a:prstGeom>
          <a:noFill/>
        </p:spPr>
        <p:txBody>
          <a:bodyPr wrap="square">
            <a:spAutoFit/>
          </a:bodyPr>
          <a:lstStyle/>
          <a:p>
            <a:pPr marL="342900" lvl="0" indent="-342900">
              <a:lnSpc>
                <a:spcPct val="115000"/>
              </a:lnSpc>
              <a:spcAft>
                <a:spcPts val="1030"/>
              </a:spcAft>
              <a:buFont typeface="+mj-lt"/>
              <a:buAutoNum type="arabicPeriod" startAt="4"/>
            </a:pPr>
            <a:r>
              <a:rPr lang="es-ES" sz="1500">
                <a:solidFill>
                  <a:srgbClr val="000000"/>
                </a:solidFill>
                <a:effectLst/>
                <a:latin typeface="Calibri Light" panose="020F0302020204030204" pitchFamily="34" charset="0"/>
                <a:ea typeface="Calibri" panose="020F0502020204030204" pitchFamily="34" charset="0"/>
              </a:rPr>
              <a:t>La cantidad de médicos varía a lo largo del día y dependiendo del día de la semana.</a:t>
            </a:r>
            <a:endParaRPr lang="en-CO" sz="1500">
              <a:solidFill>
                <a:srgbClr val="000000"/>
              </a:solidFill>
              <a:effectLst/>
              <a:latin typeface="Calibri" panose="020F0502020204030204" pitchFamily="34" charset="0"/>
              <a:ea typeface="Calibri" panose="020F0502020204030204" pitchFamily="34" charset="0"/>
            </a:endParaRPr>
          </a:p>
          <a:p>
            <a:pPr marL="342900" lvl="0" indent="-342900">
              <a:lnSpc>
                <a:spcPct val="115000"/>
              </a:lnSpc>
              <a:spcAft>
                <a:spcPts val="1030"/>
              </a:spcAft>
              <a:buFont typeface="+mj-lt"/>
              <a:buAutoNum type="arabicPeriod" startAt="4"/>
            </a:pPr>
            <a:r>
              <a:rPr lang="es-ES" sz="1500">
                <a:solidFill>
                  <a:srgbClr val="000000"/>
                </a:solidFill>
                <a:effectLst/>
                <a:latin typeface="Calibri Light" panose="020F0302020204030204" pitchFamily="34" charset="0"/>
                <a:ea typeface="Calibri" panose="020F0502020204030204" pitchFamily="34" charset="0"/>
              </a:rPr>
              <a:t>Existe un tiempo de respuesta deseable para cada solicitud, puesto que cada entidad tiene un tiempo contratado asociado. </a:t>
            </a:r>
            <a:endParaRPr lang="en-CO" sz="1500">
              <a:solidFill>
                <a:srgbClr val="000000"/>
              </a:solidFill>
              <a:latin typeface="Calibri" panose="020F0502020204030204" pitchFamily="34" charset="0"/>
              <a:ea typeface="Calibri" panose="020F0502020204030204" pitchFamily="34" charset="0"/>
            </a:endParaRPr>
          </a:p>
          <a:p>
            <a:pPr marL="342900" lvl="0" indent="-342900">
              <a:lnSpc>
                <a:spcPct val="115000"/>
              </a:lnSpc>
              <a:spcAft>
                <a:spcPts val="1030"/>
              </a:spcAft>
              <a:buFont typeface="+mj-lt"/>
              <a:buAutoNum type="arabicPeriod" startAt="4"/>
            </a:pPr>
            <a:r>
              <a:rPr lang="es-ES" sz="1500">
                <a:solidFill>
                  <a:srgbClr val="000000"/>
                </a:solidFill>
                <a:effectLst/>
                <a:latin typeface="Calibri Light" panose="020F0302020204030204" pitchFamily="34" charset="0"/>
                <a:ea typeface="Calibri" panose="020F0502020204030204" pitchFamily="34" charset="0"/>
              </a:rPr>
              <a:t>La demanda se ve afectada por el día de la semana y la hora.</a:t>
            </a:r>
            <a:r>
              <a:rPr lang="en-CO" sz="1500">
                <a:effectLst/>
              </a:rPr>
              <a:t> </a:t>
            </a:r>
            <a:endParaRPr lang="en-CO" sz="1500"/>
          </a:p>
        </p:txBody>
      </p:sp>
      <p:grpSp>
        <p:nvGrpSpPr>
          <p:cNvPr id="75" name="Group 74">
            <a:extLst>
              <a:ext uri="{FF2B5EF4-FFF2-40B4-BE49-F238E27FC236}">
                <a16:creationId xmlns:a16="http://schemas.microsoft.com/office/drawing/2014/main" id="{20C56408-7D8E-1D75-B84D-12F192324CDC}"/>
              </a:ext>
            </a:extLst>
          </p:cNvPr>
          <p:cNvGrpSpPr/>
          <p:nvPr/>
        </p:nvGrpSpPr>
        <p:grpSpPr>
          <a:xfrm>
            <a:off x="711744" y="1253123"/>
            <a:ext cx="1880589" cy="1883959"/>
            <a:chOff x="435805" y="1754845"/>
            <a:chExt cx="1880589" cy="1883959"/>
          </a:xfrm>
        </p:grpSpPr>
        <p:sp>
          <p:nvSpPr>
            <p:cNvPr id="73" name="Google Shape;2712;p52">
              <a:extLst>
                <a:ext uri="{FF2B5EF4-FFF2-40B4-BE49-F238E27FC236}">
                  <a16:creationId xmlns:a16="http://schemas.microsoft.com/office/drawing/2014/main" id="{D5A6C9F5-7651-D5C2-F1DF-00080CF3CBA0}"/>
                </a:ext>
              </a:extLst>
            </p:cNvPr>
            <p:cNvSpPr/>
            <p:nvPr/>
          </p:nvSpPr>
          <p:spPr>
            <a:xfrm>
              <a:off x="506378" y="1828788"/>
              <a:ext cx="1810016" cy="1810016"/>
            </a:xfrm>
            <a:prstGeom prst="roundRect">
              <a:avLst>
                <a:gd name="adj" fmla="val 16667"/>
              </a:avLst>
            </a:prstGeom>
            <a:solidFill>
              <a:srgbClr val="DB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973;p79">
              <a:extLst>
                <a:ext uri="{FF2B5EF4-FFF2-40B4-BE49-F238E27FC236}">
                  <a16:creationId xmlns:a16="http://schemas.microsoft.com/office/drawing/2014/main" id="{2B296EEA-5C8B-7027-E1EF-9ECE31677C00}"/>
                </a:ext>
              </a:extLst>
            </p:cNvPr>
            <p:cNvGrpSpPr/>
            <p:nvPr/>
          </p:nvGrpSpPr>
          <p:grpSpPr>
            <a:xfrm>
              <a:off x="1846376" y="2707611"/>
              <a:ext cx="361996" cy="361091"/>
              <a:chOff x="-54081175" y="1903275"/>
              <a:chExt cx="319025" cy="318225"/>
            </a:xfrm>
            <a:solidFill>
              <a:srgbClr val="002060"/>
            </a:solidFill>
          </p:grpSpPr>
          <p:sp>
            <p:nvSpPr>
              <p:cNvPr id="24" name="Google Shape;9974;p79">
                <a:extLst>
                  <a:ext uri="{FF2B5EF4-FFF2-40B4-BE49-F238E27FC236}">
                    <a16:creationId xmlns:a16="http://schemas.microsoft.com/office/drawing/2014/main" id="{0B9605CD-CCC3-99DE-B3E6-B0BBE1161A3A}"/>
                  </a:ext>
                </a:extLst>
              </p:cNvPr>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25" name="Google Shape;9975;p79">
                <a:extLst>
                  <a:ext uri="{FF2B5EF4-FFF2-40B4-BE49-F238E27FC236}">
                    <a16:creationId xmlns:a16="http://schemas.microsoft.com/office/drawing/2014/main" id="{30DD1335-9178-FBD8-F87C-774FA19AF45D}"/>
                  </a:ext>
                </a:extLst>
              </p:cNvPr>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grpSp>
          <p:nvGrpSpPr>
            <p:cNvPr id="28" name="Google Shape;10038;p79">
              <a:extLst>
                <a:ext uri="{FF2B5EF4-FFF2-40B4-BE49-F238E27FC236}">
                  <a16:creationId xmlns:a16="http://schemas.microsoft.com/office/drawing/2014/main" id="{156CB42B-FD8E-4172-DEAB-965AA9549EA9}"/>
                </a:ext>
              </a:extLst>
            </p:cNvPr>
            <p:cNvGrpSpPr/>
            <p:nvPr/>
          </p:nvGrpSpPr>
          <p:grpSpPr>
            <a:xfrm>
              <a:off x="747470" y="2150978"/>
              <a:ext cx="363750" cy="361090"/>
              <a:chOff x="-57189125" y="1904850"/>
              <a:chExt cx="320575" cy="318225"/>
            </a:xfrm>
            <a:solidFill>
              <a:srgbClr val="002060"/>
            </a:solidFill>
          </p:grpSpPr>
          <p:sp>
            <p:nvSpPr>
              <p:cNvPr id="29" name="Google Shape;10039;p79">
                <a:extLst>
                  <a:ext uri="{FF2B5EF4-FFF2-40B4-BE49-F238E27FC236}">
                    <a16:creationId xmlns:a16="http://schemas.microsoft.com/office/drawing/2014/main" id="{60464963-E7E6-D942-48E6-BCE1FC4DED5A}"/>
                  </a:ext>
                </a:extLst>
              </p:cNvPr>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30" name="Google Shape;10040;p79">
                <a:extLst>
                  <a:ext uri="{FF2B5EF4-FFF2-40B4-BE49-F238E27FC236}">
                    <a16:creationId xmlns:a16="http://schemas.microsoft.com/office/drawing/2014/main" id="{B1DE3E27-12F2-C534-1A95-E98CB1750C5F}"/>
                  </a:ext>
                </a:extLst>
              </p:cNvPr>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35" name="Google Shape;10041;p79">
                <a:extLst>
                  <a:ext uri="{FF2B5EF4-FFF2-40B4-BE49-F238E27FC236}">
                    <a16:creationId xmlns:a16="http://schemas.microsoft.com/office/drawing/2014/main" id="{3B322FFB-E396-84A3-4EC9-3B75C816B514}"/>
                  </a:ext>
                </a:extLst>
              </p:cNvPr>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36" name="Google Shape;10042;p79">
                <a:extLst>
                  <a:ext uri="{FF2B5EF4-FFF2-40B4-BE49-F238E27FC236}">
                    <a16:creationId xmlns:a16="http://schemas.microsoft.com/office/drawing/2014/main" id="{92C3D8A9-48E4-DE6A-D005-444B9D256532}"/>
                  </a:ext>
                </a:extLst>
              </p:cNvPr>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37" name="Google Shape;10043;p79">
                <a:extLst>
                  <a:ext uri="{FF2B5EF4-FFF2-40B4-BE49-F238E27FC236}">
                    <a16:creationId xmlns:a16="http://schemas.microsoft.com/office/drawing/2014/main" id="{3D312596-BB31-89D2-F65A-91BABC5CF795}"/>
                  </a:ext>
                </a:extLst>
              </p:cNvPr>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grpSp>
          <p:nvGrpSpPr>
            <p:cNvPr id="38" name="Google Shape;10049;p79">
              <a:extLst>
                <a:ext uri="{FF2B5EF4-FFF2-40B4-BE49-F238E27FC236}">
                  <a16:creationId xmlns:a16="http://schemas.microsoft.com/office/drawing/2014/main" id="{9E3C5AAB-4D4F-69A9-F985-96128081A978}"/>
                </a:ext>
              </a:extLst>
            </p:cNvPr>
            <p:cNvGrpSpPr/>
            <p:nvPr/>
          </p:nvGrpSpPr>
          <p:grpSpPr>
            <a:xfrm>
              <a:off x="1571562" y="2078803"/>
              <a:ext cx="328041" cy="361767"/>
              <a:chOff x="-57172600" y="2686375"/>
              <a:chExt cx="289100" cy="318825"/>
            </a:xfrm>
            <a:solidFill>
              <a:srgbClr val="002060"/>
            </a:solidFill>
          </p:grpSpPr>
          <p:sp>
            <p:nvSpPr>
              <p:cNvPr id="39" name="Google Shape;10050;p79">
                <a:extLst>
                  <a:ext uri="{FF2B5EF4-FFF2-40B4-BE49-F238E27FC236}">
                    <a16:creationId xmlns:a16="http://schemas.microsoft.com/office/drawing/2014/main" id="{1BE961E2-8CA8-E6E5-144D-FA8AB9A3B972}"/>
                  </a:ext>
                </a:extLst>
              </p:cNvPr>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40" name="Google Shape;10051;p79">
                <a:extLst>
                  <a:ext uri="{FF2B5EF4-FFF2-40B4-BE49-F238E27FC236}">
                    <a16:creationId xmlns:a16="http://schemas.microsoft.com/office/drawing/2014/main" id="{C8A70237-FA7B-1AF9-156F-0255F76FC879}"/>
                  </a:ext>
                </a:extLst>
              </p:cNvPr>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grpSp>
          <p:nvGrpSpPr>
            <p:cNvPr id="41" name="Google Shape;10085;p79">
              <a:extLst>
                <a:ext uri="{FF2B5EF4-FFF2-40B4-BE49-F238E27FC236}">
                  <a16:creationId xmlns:a16="http://schemas.microsoft.com/office/drawing/2014/main" id="{538A989E-24E1-A036-D6C7-650859C99BF8}"/>
                </a:ext>
              </a:extLst>
            </p:cNvPr>
            <p:cNvGrpSpPr/>
            <p:nvPr/>
          </p:nvGrpSpPr>
          <p:grpSpPr>
            <a:xfrm>
              <a:off x="1254278" y="2542501"/>
              <a:ext cx="317289" cy="361091"/>
              <a:chOff x="-56774050" y="1904075"/>
              <a:chExt cx="279625" cy="318225"/>
            </a:xfrm>
            <a:solidFill>
              <a:srgbClr val="002060"/>
            </a:solidFill>
          </p:grpSpPr>
          <p:sp>
            <p:nvSpPr>
              <p:cNvPr id="42" name="Google Shape;10086;p79">
                <a:extLst>
                  <a:ext uri="{FF2B5EF4-FFF2-40B4-BE49-F238E27FC236}">
                    <a16:creationId xmlns:a16="http://schemas.microsoft.com/office/drawing/2014/main" id="{ABB8A5E0-4C80-EC8C-DED3-88BA60B32FC6}"/>
                  </a:ext>
                </a:extLst>
              </p:cNvPr>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43" name="Google Shape;10087;p79">
                <a:extLst>
                  <a:ext uri="{FF2B5EF4-FFF2-40B4-BE49-F238E27FC236}">
                    <a16:creationId xmlns:a16="http://schemas.microsoft.com/office/drawing/2014/main" id="{E9AAB734-27E6-22E3-ABBB-E63011E12E6A}"/>
                  </a:ext>
                </a:extLst>
              </p:cNvPr>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grpSp>
          <p:nvGrpSpPr>
            <p:cNvPr id="44" name="Google Shape;10096;p79">
              <a:extLst>
                <a:ext uri="{FF2B5EF4-FFF2-40B4-BE49-F238E27FC236}">
                  <a16:creationId xmlns:a16="http://schemas.microsoft.com/office/drawing/2014/main" id="{4E787C9E-7679-0535-ED97-0C0DE02B7884}"/>
                </a:ext>
              </a:extLst>
            </p:cNvPr>
            <p:cNvGrpSpPr/>
            <p:nvPr/>
          </p:nvGrpSpPr>
          <p:grpSpPr>
            <a:xfrm>
              <a:off x="668053" y="2783439"/>
              <a:ext cx="337346" cy="361998"/>
              <a:chOff x="-54826975" y="1903275"/>
              <a:chExt cx="297300" cy="319025"/>
            </a:xfrm>
            <a:solidFill>
              <a:srgbClr val="002060"/>
            </a:solidFill>
          </p:grpSpPr>
          <p:sp>
            <p:nvSpPr>
              <p:cNvPr id="45" name="Google Shape;10097;p79">
                <a:extLst>
                  <a:ext uri="{FF2B5EF4-FFF2-40B4-BE49-F238E27FC236}">
                    <a16:creationId xmlns:a16="http://schemas.microsoft.com/office/drawing/2014/main" id="{FB7E31DF-A09E-F191-919D-EA5B295B5FAA}"/>
                  </a:ext>
                </a:extLst>
              </p:cNvPr>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46" name="Google Shape;10098;p79">
                <a:extLst>
                  <a:ext uri="{FF2B5EF4-FFF2-40B4-BE49-F238E27FC236}">
                    <a16:creationId xmlns:a16="http://schemas.microsoft.com/office/drawing/2014/main" id="{A5766C97-9674-E719-0AEC-CBF7F9636459}"/>
                  </a:ext>
                </a:extLst>
              </p:cNvPr>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47" name="Google Shape;10099;p79">
                <a:extLst>
                  <a:ext uri="{FF2B5EF4-FFF2-40B4-BE49-F238E27FC236}">
                    <a16:creationId xmlns:a16="http://schemas.microsoft.com/office/drawing/2014/main" id="{A79B9A1F-3D68-07EA-4147-2F342AB8308C}"/>
                  </a:ext>
                </a:extLst>
              </p:cNvPr>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grpSp>
          <p:nvGrpSpPr>
            <p:cNvPr id="48" name="Google Shape;10141;p79">
              <a:extLst>
                <a:ext uri="{FF2B5EF4-FFF2-40B4-BE49-F238E27FC236}">
                  <a16:creationId xmlns:a16="http://schemas.microsoft.com/office/drawing/2014/main" id="{DF576CC0-D728-7E64-C3B2-B8584ADF396A}"/>
                </a:ext>
              </a:extLst>
            </p:cNvPr>
            <p:cNvGrpSpPr/>
            <p:nvPr/>
          </p:nvGrpSpPr>
          <p:grpSpPr>
            <a:xfrm>
              <a:off x="1380962" y="3079091"/>
              <a:ext cx="319985" cy="361993"/>
              <a:chOff x="-54426150" y="2294725"/>
              <a:chExt cx="282000" cy="319025"/>
            </a:xfrm>
            <a:solidFill>
              <a:srgbClr val="002060"/>
            </a:solidFill>
          </p:grpSpPr>
          <p:sp>
            <p:nvSpPr>
              <p:cNvPr id="49" name="Google Shape;10142;p79">
                <a:extLst>
                  <a:ext uri="{FF2B5EF4-FFF2-40B4-BE49-F238E27FC236}">
                    <a16:creationId xmlns:a16="http://schemas.microsoft.com/office/drawing/2014/main" id="{02C2A382-9C94-DAC8-0BC5-9F8A27DF0785}"/>
                  </a:ext>
                </a:extLst>
              </p:cNvPr>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50" name="Google Shape;10143;p79">
                <a:extLst>
                  <a:ext uri="{FF2B5EF4-FFF2-40B4-BE49-F238E27FC236}">
                    <a16:creationId xmlns:a16="http://schemas.microsoft.com/office/drawing/2014/main" id="{39677D8C-FEF9-BCAD-08B9-4A85589BE947}"/>
                  </a:ext>
                </a:extLst>
              </p:cNvPr>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51" name="Google Shape;10144;p79">
                <a:extLst>
                  <a:ext uri="{FF2B5EF4-FFF2-40B4-BE49-F238E27FC236}">
                    <a16:creationId xmlns:a16="http://schemas.microsoft.com/office/drawing/2014/main" id="{2369C161-7C95-2CE9-972D-CB72D422585D}"/>
                  </a:ext>
                </a:extLst>
              </p:cNvPr>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52" name="Google Shape;10145;p79">
                <a:extLst>
                  <a:ext uri="{FF2B5EF4-FFF2-40B4-BE49-F238E27FC236}">
                    <a16:creationId xmlns:a16="http://schemas.microsoft.com/office/drawing/2014/main" id="{0F768667-9941-F46B-34AC-E081D7287128}"/>
                  </a:ext>
                </a:extLst>
              </p:cNvPr>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sp>
            <p:nvSpPr>
              <p:cNvPr id="53" name="Google Shape;10146;p79">
                <a:extLst>
                  <a:ext uri="{FF2B5EF4-FFF2-40B4-BE49-F238E27FC236}">
                    <a16:creationId xmlns:a16="http://schemas.microsoft.com/office/drawing/2014/main" id="{1ADED309-5DF1-2552-ED25-3BC0942FE9E8}"/>
                  </a:ext>
                </a:extLst>
              </p:cNvPr>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002060"/>
                    </a:solidFill>
                  </a:ln>
                  <a:solidFill>
                    <a:srgbClr val="002060"/>
                  </a:solidFill>
                </a:endParaRPr>
              </a:p>
            </p:txBody>
          </p:sp>
        </p:grpSp>
        <p:sp>
          <p:nvSpPr>
            <p:cNvPr id="72" name="Google Shape;2713;p52">
              <a:extLst>
                <a:ext uri="{FF2B5EF4-FFF2-40B4-BE49-F238E27FC236}">
                  <a16:creationId xmlns:a16="http://schemas.microsoft.com/office/drawing/2014/main" id="{DEBFD9BE-A34C-DE9C-DA62-CF478C468B62}"/>
                </a:ext>
              </a:extLst>
            </p:cNvPr>
            <p:cNvSpPr/>
            <p:nvPr/>
          </p:nvSpPr>
          <p:spPr>
            <a:xfrm>
              <a:off x="435805" y="1754845"/>
              <a:ext cx="351023" cy="354009"/>
            </a:xfrm>
            <a:custGeom>
              <a:avLst/>
              <a:gdLst/>
              <a:ahLst/>
              <a:cxnLst/>
              <a:rect l="l" t="t" r="r" b="b"/>
              <a:pathLst>
                <a:path w="8069" h="8069" extrusionOk="0">
                  <a:moveTo>
                    <a:pt x="4036" y="1"/>
                  </a:moveTo>
                  <a:cubicBezTo>
                    <a:pt x="3221" y="1"/>
                    <a:pt x="2560" y="662"/>
                    <a:pt x="2560" y="1480"/>
                  </a:cubicBezTo>
                  <a:lnTo>
                    <a:pt x="2560" y="2557"/>
                  </a:lnTo>
                  <a:lnTo>
                    <a:pt x="1480" y="2557"/>
                  </a:lnTo>
                  <a:cubicBezTo>
                    <a:pt x="662" y="2557"/>
                    <a:pt x="1" y="3218"/>
                    <a:pt x="1" y="4036"/>
                  </a:cubicBezTo>
                  <a:cubicBezTo>
                    <a:pt x="1" y="4851"/>
                    <a:pt x="662" y="5512"/>
                    <a:pt x="1480" y="5512"/>
                  </a:cubicBezTo>
                  <a:lnTo>
                    <a:pt x="2557" y="5512"/>
                  </a:lnTo>
                  <a:lnTo>
                    <a:pt x="2557" y="6589"/>
                  </a:lnTo>
                  <a:cubicBezTo>
                    <a:pt x="2557" y="7407"/>
                    <a:pt x="3218" y="8068"/>
                    <a:pt x="4033" y="8068"/>
                  </a:cubicBezTo>
                  <a:cubicBezTo>
                    <a:pt x="4851" y="8068"/>
                    <a:pt x="5512" y="7407"/>
                    <a:pt x="5512" y="6589"/>
                  </a:cubicBezTo>
                  <a:lnTo>
                    <a:pt x="5512" y="5512"/>
                  </a:lnTo>
                  <a:lnTo>
                    <a:pt x="6592" y="5512"/>
                  </a:lnTo>
                  <a:cubicBezTo>
                    <a:pt x="7407" y="5509"/>
                    <a:pt x="8068" y="4848"/>
                    <a:pt x="8068" y="4033"/>
                  </a:cubicBezTo>
                  <a:cubicBezTo>
                    <a:pt x="8068" y="3218"/>
                    <a:pt x="7407" y="2557"/>
                    <a:pt x="6592" y="2557"/>
                  </a:cubicBezTo>
                  <a:lnTo>
                    <a:pt x="5512" y="2557"/>
                  </a:lnTo>
                  <a:lnTo>
                    <a:pt x="5512" y="1480"/>
                  </a:lnTo>
                  <a:cubicBezTo>
                    <a:pt x="5512" y="662"/>
                    <a:pt x="4851" y="1"/>
                    <a:pt x="4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id="{9FD58710-1F2A-10FE-897E-C05B6CBC55AA}"/>
              </a:ext>
            </a:extLst>
          </p:cNvPr>
          <p:cNvSpPr txBox="1"/>
          <p:nvPr/>
        </p:nvSpPr>
        <p:spPr>
          <a:xfrm>
            <a:off x="1287519" y="3734954"/>
            <a:ext cx="4387460" cy="2355068"/>
          </a:xfrm>
          <a:prstGeom prst="rect">
            <a:avLst/>
          </a:prstGeom>
          <a:noFill/>
        </p:spPr>
        <p:txBody>
          <a:bodyPr wrap="square">
            <a:spAutoFit/>
          </a:bodyPr>
          <a:lstStyle/>
          <a:p>
            <a:pPr marL="342900" lvl="0" indent="-342900">
              <a:lnSpc>
                <a:spcPct val="115000"/>
              </a:lnSpc>
              <a:spcAft>
                <a:spcPts val="1030"/>
              </a:spcAft>
              <a:buFont typeface="+mj-lt"/>
              <a:buAutoNum type="arabicPeriod"/>
            </a:pPr>
            <a:r>
              <a:rPr lang="es-ES" sz="1500">
                <a:solidFill>
                  <a:srgbClr val="000000"/>
                </a:solidFill>
                <a:effectLst/>
                <a:latin typeface="Calibri Light" panose="020F0302020204030204" pitchFamily="34" charset="0"/>
                <a:ea typeface="Calibri" panose="020F0502020204030204" pitchFamily="34" charset="0"/>
              </a:rPr>
              <a:t>Hay una base de médicos disponibles en diferentes franjas horarias, jornadas de 8 horas.</a:t>
            </a:r>
          </a:p>
          <a:p>
            <a:pPr marL="342900" indent="-342900">
              <a:lnSpc>
                <a:spcPct val="115000"/>
              </a:lnSpc>
              <a:spcAft>
                <a:spcPts val="1030"/>
              </a:spcAft>
              <a:buFont typeface="+mj-lt"/>
              <a:buAutoNum type="arabicPeriod"/>
            </a:pPr>
            <a:r>
              <a:rPr lang="es-ES" sz="1500">
                <a:solidFill>
                  <a:srgbClr val="000000"/>
                </a:solidFill>
                <a:effectLst/>
                <a:latin typeface="Calibri Light" panose="020F0302020204030204" pitchFamily="34" charset="0"/>
                <a:ea typeface="Calibri" panose="020F0502020204030204" pitchFamily="34" charset="0"/>
              </a:rPr>
              <a:t>Cada médico es asignado a una zona dentro del área de cobertura.</a:t>
            </a:r>
          </a:p>
          <a:p>
            <a:pPr marL="342900" indent="-342900">
              <a:lnSpc>
                <a:spcPct val="115000"/>
              </a:lnSpc>
              <a:spcAft>
                <a:spcPts val="1030"/>
              </a:spcAft>
              <a:buFont typeface="+mj-lt"/>
              <a:buAutoNum type="arabicPeriod"/>
            </a:pPr>
            <a:r>
              <a:rPr lang="es-ES" sz="1600">
                <a:solidFill>
                  <a:srgbClr val="000000"/>
                </a:solidFill>
                <a:effectLst/>
                <a:latin typeface="Calibri Light" panose="020F0302020204030204" pitchFamily="34" charset="0"/>
                <a:ea typeface="Calibri" panose="020F0502020204030204" pitchFamily="34" charset="0"/>
              </a:rPr>
              <a:t>Cada médico tiene a disposición un conductor que lo acompaña durante de toda la jornada.</a:t>
            </a:r>
            <a:endParaRPr lang="en-CO" sz="1600">
              <a:solidFill>
                <a:srgbClr val="000000"/>
              </a:solidFill>
              <a:effectLst/>
              <a:latin typeface="Calibri" panose="020F0502020204030204" pitchFamily="34" charset="0"/>
              <a:ea typeface="Calibri" panose="020F0502020204030204" pitchFamily="34" charset="0"/>
            </a:endParaRPr>
          </a:p>
          <a:p>
            <a:pPr marL="342900" indent="-342900">
              <a:lnSpc>
                <a:spcPct val="115000"/>
              </a:lnSpc>
              <a:spcAft>
                <a:spcPts val="1030"/>
              </a:spcAft>
              <a:buFont typeface="+mj-lt"/>
              <a:buAutoNum type="arabicPeriod"/>
            </a:pPr>
            <a:endParaRPr lang="en-CO" sz="1500">
              <a:solidFill>
                <a:srgbClr val="000000"/>
              </a:solidFill>
              <a:effectLst/>
              <a:latin typeface="Calibri" panose="020F0502020204030204" pitchFamily="34" charset="0"/>
              <a:ea typeface="Calibri" panose="020F0502020204030204" pitchFamily="34" charset="0"/>
            </a:endParaRPr>
          </a:p>
        </p:txBody>
      </p:sp>
      <p:sp>
        <p:nvSpPr>
          <p:cNvPr id="79" name="Google Shape;164;p34">
            <a:extLst>
              <a:ext uri="{FF2B5EF4-FFF2-40B4-BE49-F238E27FC236}">
                <a16:creationId xmlns:a16="http://schemas.microsoft.com/office/drawing/2014/main" id="{87837781-25D6-4C04-09DB-2F50FB75E5C0}"/>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80" name="Google Shape;166;p34">
            <a:extLst>
              <a:ext uri="{FF2B5EF4-FFF2-40B4-BE49-F238E27FC236}">
                <a16:creationId xmlns:a16="http://schemas.microsoft.com/office/drawing/2014/main" id="{D5EDDCB6-5172-3B6D-FF18-64B13A3B3992}"/>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81" name="Picture 80">
            <a:extLst>
              <a:ext uri="{FF2B5EF4-FFF2-40B4-BE49-F238E27FC236}">
                <a16:creationId xmlns:a16="http://schemas.microsoft.com/office/drawing/2014/main" id="{313E6B9C-35B1-1123-60F5-76B9BE8BA153}"/>
              </a:ext>
            </a:extLst>
          </p:cNvPr>
          <p:cNvPicPr>
            <a:picLocks noChangeAspect="1"/>
          </p:cNvPicPr>
          <p:nvPr/>
        </p:nvPicPr>
        <p:blipFill>
          <a:blip r:embed="rId3"/>
          <a:stretch>
            <a:fillRect/>
          </a:stretch>
        </p:blipFill>
        <p:spPr>
          <a:xfrm>
            <a:off x="7459100" y="1266675"/>
            <a:ext cx="3937791" cy="2139900"/>
          </a:xfrm>
          <a:prstGeom prst="rect">
            <a:avLst/>
          </a:prstGeom>
        </p:spPr>
      </p:pic>
      <p:sp>
        <p:nvSpPr>
          <p:cNvPr id="2" name="Marcador de número de diapositiva 1">
            <a:extLst>
              <a:ext uri="{FF2B5EF4-FFF2-40B4-BE49-F238E27FC236}">
                <a16:creationId xmlns:a16="http://schemas.microsoft.com/office/drawing/2014/main" id="{67D7EB36-5E1F-EED1-939D-C5E6BFDB96E1}"/>
              </a:ext>
            </a:extLst>
          </p:cNvPr>
          <p:cNvSpPr>
            <a:spLocks noGrp="1"/>
          </p:cNvSpPr>
          <p:nvPr>
            <p:ph type="sldNum" sz="quarter" idx="12"/>
          </p:nvPr>
        </p:nvSpPr>
        <p:spPr/>
        <p:txBody>
          <a:bodyPr/>
          <a:lstStyle/>
          <a:p>
            <a:fld id="{4D6B71C8-6ADD-42EE-9728-D96CC2FBCF5E}" type="slidenum">
              <a:rPr lang="es-CO" smtClean="0"/>
              <a:t>14</a:t>
            </a:fld>
            <a:endParaRPr lang="es-CO"/>
          </a:p>
        </p:txBody>
      </p:sp>
    </p:spTree>
    <p:extLst>
      <p:ext uri="{BB962C8B-B14F-4D97-AF65-F5344CB8AC3E}">
        <p14:creationId xmlns:p14="http://schemas.microsoft.com/office/powerpoint/2010/main" val="3793440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6;p34">
            <a:extLst>
              <a:ext uri="{FF2B5EF4-FFF2-40B4-BE49-F238E27FC236}">
                <a16:creationId xmlns:a16="http://schemas.microsoft.com/office/drawing/2014/main" id="{8C072F5A-B728-818A-529A-ADA45F50C86D}"/>
              </a:ext>
            </a:extLst>
          </p:cNvPr>
          <p:cNvSpPr/>
          <p:nvPr/>
        </p:nvSpPr>
        <p:spPr>
          <a:xfrm>
            <a:off x="5231334" y="3407522"/>
            <a:ext cx="4305646" cy="428700"/>
          </a:xfrm>
          <a:prstGeom prst="roundRect">
            <a:avLst>
              <a:gd name="adj" fmla="val 50000"/>
            </a:avLst>
          </a:prstGeom>
          <a:solidFill>
            <a:srgbClr val="0B1EBE">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54" name="Google Shape;164;p34">
            <a:extLst>
              <a:ext uri="{FF2B5EF4-FFF2-40B4-BE49-F238E27FC236}">
                <a16:creationId xmlns:a16="http://schemas.microsoft.com/office/drawing/2014/main" id="{7D9A7C9F-BD5B-5807-6F8C-1296740FAD80}"/>
              </a:ext>
            </a:extLst>
          </p:cNvPr>
          <p:cNvSpPr/>
          <p:nvPr/>
        </p:nvSpPr>
        <p:spPr>
          <a:xfrm>
            <a:off x="631511" y="440188"/>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55" name="Google Shape;165;p34">
            <a:extLst>
              <a:ext uri="{FF2B5EF4-FFF2-40B4-BE49-F238E27FC236}">
                <a16:creationId xmlns:a16="http://schemas.microsoft.com/office/drawing/2014/main" id="{76193A57-BD3F-EBC4-76C7-ABDD7C35C561}"/>
              </a:ext>
            </a:extLst>
          </p:cNvPr>
          <p:cNvSpPr/>
          <p:nvPr/>
        </p:nvSpPr>
        <p:spPr>
          <a:xfrm>
            <a:off x="4194415" y="443054"/>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56" name="Google Shape;166;p34">
            <a:extLst>
              <a:ext uri="{FF2B5EF4-FFF2-40B4-BE49-F238E27FC236}">
                <a16:creationId xmlns:a16="http://schemas.microsoft.com/office/drawing/2014/main" id="{21A97388-A6E5-89D3-1C4E-880CC09EC1D7}"/>
              </a:ext>
            </a:extLst>
          </p:cNvPr>
          <p:cNvSpPr/>
          <p:nvPr/>
        </p:nvSpPr>
        <p:spPr>
          <a:xfrm>
            <a:off x="2012007" y="440188"/>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grpSp>
        <p:nvGrpSpPr>
          <p:cNvPr id="57" name="Google Shape;168;p34">
            <a:extLst>
              <a:ext uri="{FF2B5EF4-FFF2-40B4-BE49-F238E27FC236}">
                <a16:creationId xmlns:a16="http://schemas.microsoft.com/office/drawing/2014/main" id="{8A1297EC-DB4E-8091-FEDC-39F6C029B138}"/>
              </a:ext>
            </a:extLst>
          </p:cNvPr>
          <p:cNvGrpSpPr/>
          <p:nvPr/>
        </p:nvGrpSpPr>
        <p:grpSpPr>
          <a:xfrm>
            <a:off x="10792957" y="652771"/>
            <a:ext cx="400629" cy="80100"/>
            <a:chOff x="7956593" y="610725"/>
            <a:chExt cx="400629" cy="80100"/>
          </a:xfrm>
        </p:grpSpPr>
        <p:sp>
          <p:nvSpPr>
            <p:cNvPr id="58" name="Google Shape;169;p34">
              <a:extLst>
                <a:ext uri="{FF2B5EF4-FFF2-40B4-BE49-F238E27FC236}">
                  <a16:creationId xmlns:a16="http://schemas.microsoft.com/office/drawing/2014/main" id="{1E0B8E0A-F13E-CF17-F6C1-E35BF0421E7C}"/>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59" name="Google Shape;170;p34">
              <a:extLst>
                <a:ext uri="{FF2B5EF4-FFF2-40B4-BE49-F238E27FC236}">
                  <a16:creationId xmlns:a16="http://schemas.microsoft.com/office/drawing/2014/main" id="{54E22CAE-FFC7-296C-677F-FF0698E9C215}"/>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0" name="Google Shape;171;p34">
              <a:extLst>
                <a:ext uri="{FF2B5EF4-FFF2-40B4-BE49-F238E27FC236}">
                  <a16:creationId xmlns:a16="http://schemas.microsoft.com/office/drawing/2014/main" id="{201BBE4E-5D53-F5BE-9863-96EC8673E172}"/>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61" name="Picture 60" descr="Resultado de imagen para logo de los andes png">
            <a:extLst>
              <a:ext uri="{FF2B5EF4-FFF2-40B4-BE49-F238E27FC236}">
                <a16:creationId xmlns:a16="http://schemas.microsoft.com/office/drawing/2014/main" id="{63D28EAF-2C56-DEAA-E504-AB8193689A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105" y="293503"/>
            <a:ext cx="981710" cy="293370"/>
          </a:xfrm>
          <a:prstGeom prst="rect">
            <a:avLst/>
          </a:prstGeom>
          <a:noFill/>
        </p:spPr>
      </p:pic>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70086"/>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2" name="Google Shape;164;p34">
            <a:extLst>
              <a:ext uri="{FF2B5EF4-FFF2-40B4-BE49-F238E27FC236}">
                <a16:creationId xmlns:a16="http://schemas.microsoft.com/office/drawing/2014/main" id="{6836D5C8-17EA-FCC6-5737-2ED8BAB3952D}"/>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 name="Google Shape;166;p34">
            <a:extLst>
              <a:ext uri="{FF2B5EF4-FFF2-40B4-BE49-F238E27FC236}">
                <a16:creationId xmlns:a16="http://schemas.microsoft.com/office/drawing/2014/main" id="{8AB4BA2E-6E0D-9DA2-5D51-97C0CBCB3113}"/>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6;p34">
            <a:extLst>
              <a:ext uri="{FF2B5EF4-FFF2-40B4-BE49-F238E27FC236}">
                <a16:creationId xmlns:a16="http://schemas.microsoft.com/office/drawing/2014/main" id="{9C209381-7CB2-2FE3-CD59-6422B6DDF975}"/>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9369516D-0416-769E-3F7F-864266F96285}"/>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CAF4DBC4-3810-9212-4842-D639AF5E05A4}"/>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8" name="Google Shape;166;p34">
            <a:extLst>
              <a:ext uri="{FF2B5EF4-FFF2-40B4-BE49-F238E27FC236}">
                <a16:creationId xmlns:a16="http://schemas.microsoft.com/office/drawing/2014/main" id="{269D7CE5-5ADA-D93A-5C54-7B004118130F}"/>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9" name="Google Shape;166;p34">
            <a:extLst>
              <a:ext uri="{FF2B5EF4-FFF2-40B4-BE49-F238E27FC236}">
                <a16:creationId xmlns:a16="http://schemas.microsoft.com/office/drawing/2014/main" id="{71183D39-9BE0-CC8C-D104-6BBAAA0628FB}"/>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0" name="Marcador de número de diapositiva 9">
            <a:extLst>
              <a:ext uri="{FF2B5EF4-FFF2-40B4-BE49-F238E27FC236}">
                <a16:creationId xmlns:a16="http://schemas.microsoft.com/office/drawing/2014/main" id="{1CBEAF60-F147-87E5-86BC-CCBAD6343CBA}"/>
              </a:ext>
            </a:extLst>
          </p:cNvPr>
          <p:cNvSpPr>
            <a:spLocks noGrp="1"/>
          </p:cNvSpPr>
          <p:nvPr>
            <p:ph type="sldNum" sz="quarter" idx="12"/>
          </p:nvPr>
        </p:nvSpPr>
        <p:spPr/>
        <p:txBody>
          <a:bodyPr/>
          <a:lstStyle/>
          <a:p>
            <a:fld id="{4D6B71C8-6ADD-42EE-9728-D96CC2FBCF5E}" type="slidenum">
              <a:rPr lang="es-CO" smtClean="0"/>
              <a:t>15</a:t>
            </a:fld>
            <a:endParaRPr lang="es-CO"/>
          </a:p>
        </p:txBody>
      </p:sp>
    </p:spTree>
    <p:extLst>
      <p:ext uri="{BB962C8B-B14F-4D97-AF65-F5344CB8AC3E}">
        <p14:creationId xmlns:p14="http://schemas.microsoft.com/office/powerpoint/2010/main" val="3225104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2 Modelos de Solución</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Google Shape;164;p34">
            <a:extLst>
              <a:ext uri="{FF2B5EF4-FFF2-40B4-BE49-F238E27FC236}">
                <a16:creationId xmlns:a16="http://schemas.microsoft.com/office/drawing/2014/main" id="{500DA968-CB12-4C90-78C4-D9B2F53CB353}"/>
              </a:ext>
            </a:extLst>
          </p:cNvPr>
          <p:cNvSpPr/>
          <p:nvPr/>
        </p:nvSpPr>
        <p:spPr>
          <a:xfrm>
            <a:off x="1458238" y="1506558"/>
            <a:ext cx="4106558"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Modelo de Optimización</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3" name="Google Shape;164;p34">
            <a:extLst>
              <a:ext uri="{FF2B5EF4-FFF2-40B4-BE49-F238E27FC236}">
                <a16:creationId xmlns:a16="http://schemas.microsoft.com/office/drawing/2014/main" id="{2A41D333-738E-B9EF-3408-6FCCC8A0B932}"/>
              </a:ext>
            </a:extLst>
          </p:cNvPr>
          <p:cNvSpPr/>
          <p:nvPr/>
        </p:nvSpPr>
        <p:spPr>
          <a:xfrm>
            <a:off x="6537598" y="1506558"/>
            <a:ext cx="405548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Heurística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Rectángulo redondeado 5">
            <a:extLst>
              <a:ext uri="{FF2B5EF4-FFF2-40B4-BE49-F238E27FC236}">
                <a16:creationId xmlns:a16="http://schemas.microsoft.com/office/drawing/2014/main" id="{346F2717-E89D-AC9F-9184-4B947652E1D0}"/>
              </a:ext>
            </a:extLst>
          </p:cNvPr>
          <p:cNvSpPr/>
          <p:nvPr/>
        </p:nvSpPr>
        <p:spPr>
          <a:xfrm>
            <a:off x="1541969" y="2410575"/>
            <a:ext cx="3939096" cy="203684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Modelo lineal</a:t>
            </a:r>
          </a:p>
          <a:p>
            <a:pPr algn="ctr"/>
            <a:endParaRPr lang="es-ES_tradnl"/>
          </a:p>
          <a:p>
            <a:pPr algn="ctr"/>
            <a:r>
              <a:rPr lang="es-ES_tradnl"/>
              <a:t>Asignaciones por eventos </a:t>
            </a:r>
          </a:p>
          <a:p>
            <a:pPr algn="ctr"/>
            <a:r>
              <a:rPr lang="es-ES_tradnl"/>
              <a:t>(Estrategia Miope)</a:t>
            </a:r>
          </a:p>
        </p:txBody>
      </p:sp>
      <p:sp>
        <p:nvSpPr>
          <p:cNvPr id="10" name="Rectángulo redondeado 9">
            <a:extLst>
              <a:ext uri="{FF2B5EF4-FFF2-40B4-BE49-F238E27FC236}">
                <a16:creationId xmlns:a16="http://schemas.microsoft.com/office/drawing/2014/main" id="{D8E476E9-4BAB-8840-F2F2-9883EAE988CD}"/>
              </a:ext>
            </a:extLst>
          </p:cNvPr>
          <p:cNvSpPr/>
          <p:nvPr/>
        </p:nvSpPr>
        <p:spPr>
          <a:xfrm>
            <a:off x="6570258" y="2410575"/>
            <a:ext cx="3939097" cy="203684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Construcción iterativa</a:t>
            </a:r>
          </a:p>
          <a:p>
            <a:pPr algn="ctr"/>
            <a:endParaRPr lang="es-ES_tradnl"/>
          </a:p>
          <a:p>
            <a:pPr algn="ctr"/>
            <a:r>
              <a:rPr lang="es-ES_tradnl"/>
              <a:t>Heurística </a:t>
            </a:r>
            <a:r>
              <a:rPr lang="es-ES_tradnl" err="1"/>
              <a:t>Greedy</a:t>
            </a:r>
            <a:endParaRPr lang="es-ES_tradnl"/>
          </a:p>
          <a:p>
            <a:pPr algn="ctr"/>
            <a:r>
              <a:rPr lang="es-ES_tradnl"/>
              <a:t>(intenta encontrar la mejor solución en cada paso de un problema)</a:t>
            </a:r>
          </a:p>
        </p:txBody>
      </p:sp>
      <p:sp>
        <p:nvSpPr>
          <p:cNvPr id="4" name="Google Shape;166;p34">
            <a:extLst>
              <a:ext uri="{FF2B5EF4-FFF2-40B4-BE49-F238E27FC236}">
                <a16:creationId xmlns:a16="http://schemas.microsoft.com/office/drawing/2014/main" id="{A4262CE9-4AF0-544F-4437-25CF04855287}"/>
              </a:ext>
            </a:extLst>
          </p:cNvPr>
          <p:cNvSpPr/>
          <p:nvPr/>
        </p:nvSpPr>
        <p:spPr>
          <a:xfrm>
            <a:off x="3979984" y="4773242"/>
            <a:ext cx="1436914" cy="729093"/>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Punto de referencia</a:t>
            </a:r>
          </a:p>
        </p:txBody>
      </p:sp>
      <p:cxnSp>
        <p:nvCxnSpPr>
          <p:cNvPr id="11" name="Curved Connector 10">
            <a:extLst>
              <a:ext uri="{FF2B5EF4-FFF2-40B4-BE49-F238E27FC236}">
                <a16:creationId xmlns:a16="http://schemas.microsoft.com/office/drawing/2014/main" id="{5E79471E-3016-696E-C5A0-C53D00622AE7}"/>
              </a:ext>
            </a:extLst>
          </p:cNvPr>
          <p:cNvCxnSpPr>
            <a:cxnSpLocks/>
            <a:stCxn id="6" idx="2"/>
            <a:endCxn id="4" idx="1"/>
          </p:cNvCxnSpPr>
          <p:nvPr/>
        </p:nvCxnSpPr>
        <p:spPr>
          <a:xfrm rot="16200000" flipH="1">
            <a:off x="3400568" y="4558372"/>
            <a:ext cx="690365" cy="468467"/>
          </a:xfrm>
          <a:prstGeom prst="curvedConnector2">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847445B9-F4FC-0419-1291-FCFB664BA50E}"/>
              </a:ext>
            </a:extLst>
          </p:cNvPr>
          <p:cNvCxnSpPr>
            <a:cxnSpLocks/>
            <a:stCxn id="4" idx="3"/>
            <a:endCxn id="10" idx="1"/>
          </p:cNvCxnSpPr>
          <p:nvPr/>
        </p:nvCxnSpPr>
        <p:spPr>
          <a:xfrm flipV="1">
            <a:off x="5416898" y="3429000"/>
            <a:ext cx="1153360" cy="1708789"/>
          </a:xfrm>
          <a:prstGeom prst="curvedConnector3">
            <a:avLst>
              <a:gd name="adj1" fmla="val 50000"/>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8417DD40-4373-3DC4-B216-3AD15DC9858C}"/>
              </a:ext>
            </a:extLst>
          </p:cNvPr>
          <p:cNvSpPr>
            <a:spLocks noGrp="1"/>
          </p:cNvSpPr>
          <p:nvPr>
            <p:ph type="sldNum" sz="quarter" idx="12"/>
          </p:nvPr>
        </p:nvSpPr>
        <p:spPr/>
        <p:txBody>
          <a:bodyPr/>
          <a:lstStyle/>
          <a:p>
            <a:fld id="{4D6B71C8-6ADD-42EE-9728-D96CC2FBCF5E}" type="slidenum">
              <a:rPr lang="es-CO" smtClean="0"/>
              <a:t>16</a:t>
            </a:fld>
            <a:endParaRPr lang="es-CO"/>
          </a:p>
        </p:txBody>
      </p:sp>
    </p:spTree>
    <p:extLst>
      <p:ext uri="{BB962C8B-B14F-4D97-AF65-F5344CB8AC3E}">
        <p14:creationId xmlns:p14="http://schemas.microsoft.com/office/powerpoint/2010/main" val="64766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Calibración de modelos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5" name="Imagen 9">
            <a:extLst>
              <a:ext uri="{FF2B5EF4-FFF2-40B4-BE49-F238E27FC236}">
                <a16:creationId xmlns:a16="http://schemas.microsoft.com/office/drawing/2014/main" id="{F44F54F6-3D0F-27BD-81B0-3F630AD90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609" y="688219"/>
            <a:ext cx="4331296" cy="4115101"/>
          </a:xfrm>
          <a:prstGeom prst="rect">
            <a:avLst/>
          </a:prstGeom>
        </p:spPr>
      </p:pic>
      <p:sp>
        <p:nvSpPr>
          <p:cNvPr id="12" name="CuadroTexto 10">
            <a:extLst>
              <a:ext uri="{FF2B5EF4-FFF2-40B4-BE49-F238E27FC236}">
                <a16:creationId xmlns:a16="http://schemas.microsoft.com/office/drawing/2014/main" id="{84667981-1DCD-B531-EA5B-D3E9378ADA96}"/>
              </a:ext>
            </a:extLst>
          </p:cNvPr>
          <p:cNvSpPr txBox="1"/>
          <p:nvPr/>
        </p:nvSpPr>
        <p:spPr>
          <a:xfrm>
            <a:off x="6081550" y="4803320"/>
            <a:ext cx="3949414" cy="1200329"/>
          </a:xfrm>
          <a:prstGeom prst="rect">
            <a:avLst/>
          </a:prstGeom>
          <a:noFill/>
        </p:spPr>
        <p:txBody>
          <a:bodyPr wrap="none" rtlCol="0">
            <a:spAutoFit/>
          </a:bodyPr>
          <a:lstStyle/>
          <a:p>
            <a:pPr algn="ctr"/>
            <a:r>
              <a:rPr lang="es-ES_tradnl"/>
              <a:t>Demanda para la instancia de validación</a:t>
            </a:r>
          </a:p>
          <a:p>
            <a:pPr algn="ctr"/>
            <a:r>
              <a:rPr lang="es-ES_tradnl"/>
              <a:t>2 de junio de 2022</a:t>
            </a:r>
          </a:p>
          <a:p>
            <a:pPr algn="ctr"/>
            <a:r>
              <a:rPr lang="es-ES_tradnl"/>
              <a:t>306 pacientes</a:t>
            </a:r>
          </a:p>
          <a:p>
            <a:pPr algn="ctr"/>
            <a:r>
              <a:rPr lang="es-ES_tradnl"/>
              <a:t>39 médicos</a:t>
            </a:r>
          </a:p>
        </p:txBody>
      </p:sp>
      <p:sp>
        <p:nvSpPr>
          <p:cNvPr id="17" name="Google Shape;166;p34">
            <a:extLst>
              <a:ext uri="{FF2B5EF4-FFF2-40B4-BE49-F238E27FC236}">
                <a16:creationId xmlns:a16="http://schemas.microsoft.com/office/drawing/2014/main" id="{B340D53C-48F7-B96C-1639-440766366B3D}"/>
              </a:ext>
            </a:extLst>
          </p:cNvPr>
          <p:cNvSpPr/>
          <p:nvPr/>
        </p:nvSpPr>
        <p:spPr>
          <a:xfrm>
            <a:off x="1564286" y="2229159"/>
            <a:ext cx="3550715" cy="128230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Para calibrar los modelos se tomó como instancia inicial el</a:t>
            </a:r>
          </a:p>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400" b="0" i="0" u="none" strike="noStrike" kern="0" cap="none" spc="0" normalizeH="0" baseline="0">
              <a:ln>
                <a:noFill/>
              </a:ln>
              <a:solidFill>
                <a:srgbClr val="0B1EBE"/>
              </a:solidFill>
              <a:effectLst/>
              <a:uLnTx/>
              <a:uFillTx/>
              <a:latin typeface="Poppins"/>
              <a:cs typeface="Poppins"/>
              <a:sym typeface="Poppins"/>
            </a:endParaRPr>
          </a:p>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b="1" kern="0">
                <a:solidFill>
                  <a:srgbClr val="0B1EBE"/>
                </a:solidFill>
                <a:latin typeface="Poppins"/>
                <a:cs typeface="Poppins"/>
                <a:sym typeface="Poppins"/>
              </a:rPr>
              <a:t>2 de junio de 2022</a:t>
            </a:r>
            <a:endParaRPr lang="es-CO" sz="1400" b="1" i="0" u="none" strike="noStrike" kern="0" cap="none" spc="0" normalizeH="0" baseline="0">
              <a:ln>
                <a:noFill/>
              </a:ln>
              <a:solidFill>
                <a:srgbClr val="0B1EBE"/>
              </a:solidFill>
              <a:effectLst/>
              <a:uLnTx/>
              <a:uFillTx/>
              <a:latin typeface="Poppins"/>
              <a:cs typeface="Poppins"/>
            </a:endParaRPr>
          </a:p>
        </p:txBody>
      </p:sp>
      <p:sp>
        <p:nvSpPr>
          <p:cNvPr id="2" name="Marcador de número de diapositiva 1">
            <a:extLst>
              <a:ext uri="{FF2B5EF4-FFF2-40B4-BE49-F238E27FC236}">
                <a16:creationId xmlns:a16="http://schemas.microsoft.com/office/drawing/2014/main" id="{E583305A-DF42-C2A1-1B1F-5E5511342960}"/>
              </a:ext>
            </a:extLst>
          </p:cNvPr>
          <p:cNvSpPr>
            <a:spLocks noGrp="1"/>
          </p:cNvSpPr>
          <p:nvPr>
            <p:ph type="sldNum" sz="quarter" idx="12"/>
          </p:nvPr>
        </p:nvSpPr>
        <p:spPr/>
        <p:txBody>
          <a:bodyPr/>
          <a:lstStyle/>
          <a:p>
            <a:fld id="{4D6B71C8-6ADD-42EE-9728-D96CC2FBCF5E}" type="slidenum">
              <a:rPr lang="es-CO" smtClean="0"/>
              <a:t>17</a:t>
            </a:fld>
            <a:endParaRPr lang="es-CO"/>
          </a:p>
        </p:txBody>
      </p:sp>
    </p:spTree>
    <p:extLst>
      <p:ext uri="{BB962C8B-B14F-4D97-AF65-F5344CB8AC3E}">
        <p14:creationId xmlns:p14="http://schemas.microsoft.com/office/powerpoint/2010/main" val="161445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46A4A3B0-8206-9AB2-B835-04608BFAA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79" y="1080247"/>
            <a:ext cx="4089293" cy="4862440"/>
          </a:xfrm>
          <a:prstGeom prst="rect">
            <a:avLst/>
          </a:prstGeom>
        </p:spPr>
      </p:pic>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6051619"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Factores importantes - Distancias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6;p34">
            <a:extLst>
              <a:ext uri="{FF2B5EF4-FFF2-40B4-BE49-F238E27FC236}">
                <a16:creationId xmlns:a16="http://schemas.microsoft.com/office/drawing/2014/main" id="{D9CE1CE7-A2C4-28DB-36C4-E8CAA42F7DD7}"/>
              </a:ext>
            </a:extLst>
          </p:cNvPr>
          <p:cNvSpPr/>
          <p:nvPr/>
        </p:nvSpPr>
        <p:spPr>
          <a:xfrm>
            <a:off x="6202885" y="1489758"/>
            <a:ext cx="5738879"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Distancias </a:t>
            </a:r>
            <a:r>
              <a:rPr lang="es-CO" sz="1400" kern="0" err="1">
                <a:solidFill>
                  <a:srgbClr val="0B1EBE"/>
                </a:solidFill>
                <a:latin typeface="Poppins"/>
                <a:cs typeface="Poppins"/>
                <a:sym typeface="Poppins"/>
              </a:rPr>
              <a:t>Haversianas</a:t>
            </a:r>
            <a:r>
              <a:rPr lang="es-CO" sz="1400" kern="0">
                <a:solidFill>
                  <a:srgbClr val="0B1EBE"/>
                </a:solidFill>
                <a:latin typeface="Poppins"/>
                <a:cs typeface="Poppins"/>
                <a:sym typeface="Poppins"/>
              </a:rPr>
              <a:t> ofrece una estimación razonable</a:t>
            </a:r>
            <a:endParaRPr kumimoji="0" lang="es-CO" sz="1400" b="0" i="0" u="none" strike="noStrike" kern="0" cap="none" spc="0" normalizeH="0" baseline="0">
              <a:ln>
                <a:noFill/>
              </a:ln>
              <a:solidFill>
                <a:srgbClr val="0B1EBE"/>
              </a:solidFill>
              <a:effectLst/>
              <a:uLnTx/>
              <a:uFillTx/>
              <a:latin typeface="Poppins"/>
              <a:cs typeface="Poppins"/>
              <a:sym typeface="Poppins"/>
            </a:endParaRPr>
          </a:p>
        </p:txBody>
      </p:sp>
      <p:pic>
        <p:nvPicPr>
          <p:cNvPr id="11" name="Gráfico 10" descr="Marker con relleno sólido">
            <a:extLst>
              <a:ext uri="{FF2B5EF4-FFF2-40B4-BE49-F238E27FC236}">
                <a16:creationId xmlns:a16="http://schemas.microsoft.com/office/drawing/2014/main" id="{45BF59BD-0679-079E-36CD-248A61C5C0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3801" y="4408709"/>
            <a:ext cx="520909" cy="520909"/>
          </a:xfrm>
          <a:prstGeom prst="rect">
            <a:avLst/>
          </a:prstGeom>
        </p:spPr>
      </p:pic>
      <p:pic>
        <p:nvPicPr>
          <p:cNvPr id="12" name="Gráfico 11" descr="Marker con relleno sólido">
            <a:extLst>
              <a:ext uri="{FF2B5EF4-FFF2-40B4-BE49-F238E27FC236}">
                <a16:creationId xmlns:a16="http://schemas.microsoft.com/office/drawing/2014/main" id="{74B32DAD-9F37-6EFB-6F82-8138DBD448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1753" y="1588413"/>
            <a:ext cx="504903" cy="504903"/>
          </a:xfrm>
          <a:prstGeom prst="rect">
            <a:avLst/>
          </a:prstGeom>
        </p:spPr>
      </p:pic>
      <p:sp>
        <p:nvSpPr>
          <p:cNvPr id="18" name="Google Shape;166;p34">
            <a:extLst>
              <a:ext uri="{FF2B5EF4-FFF2-40B4-BE49-F238E27FC236}">
                <a16:creationId xmlns:a16="http://schemas.microsoft.com/office/drawing/2014/main" id="{6C120742-3085-1F9B-441E-877ABF6D595E}"/>
              </a:ext>
            </a:extLst>
          </p:cNvPr>
          <p:cNvSpPr/>
          <p:nvPr/>
        </p:nvSpPr>
        <p:spPr>
          <a:xfrm>
            <a:off x="6574971" y="2266088"/>
            <a:ext cx="5366793"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Velocidad promedio en la ciudad de Bogotá: 24.8 km/h</a:t>
            </a:r>
          </a:p>
        </p:txBody>
      </p:sp>
      <p:cxnSp>
        <p:nvCxnSpPr>
          <p:cNvPr id="28" name="Conector curvado 27">
            <a:extLst>
              <a:ext uri="{FF2B5EF4-FFF2-40B4-BE49-F238E27FC236}">
                <a16:creationId xmlns:a16="http://schemas.microsoft.com/office/drawing/2014/main" id="{192ADF05-2080-51B2-9BA4-F92FC9EDD2A2}"/>
              </a:ext>
            </a:extLst>
          </p:cNvPr>
          <p:cNvCxnSpPr>
            <a:cxnSpLocks/>
            <a:stCxn id="11" idx="0"/>
            <a:endCxn id="12" idx="1"/>
          </p:cNvCxnSpPr>
          <p:nvPr/>
        </p:nvCxnSpPr>
        <p:spPr>
          <a:xfrm rot="5400000" flipH="1" flipV="1">
            <a:off x="2349082" y="2166039"/>
            <a:ext cx="2567844" cy="1917497"/>
          </a:xfrm>
          <a:prstGeom prst="curvedConnector2">
            <a:avLst/>
          </a:prstGeom>
          <a:ln w="38100">
            <a:prstDash val="dash"/>
          </a:ln>
        </p:spPr>
        <p:style>
          <a:lnRef idx="1">
            <a:schemeClr val="dk1"/>
          </a:lnRef>
          <a:fillRef idx="0">
            <a:schemeClr val="dk1"/>
          </a:fillRef>
          <a:effectRef idx="0">
            <a:schemeClr val="dk1"/>
          </a:effectRef>
          <a:fontRef idx="minor">
            <a:schemeClr val="tx1"/>
          </a:fontRef>
        </p:style>
      </p:cxnSp>
      <p:sp>
        <p:nvSpPr>
          <p:cNvPr id="33" name="Google Shape;166;p34">
            <a:extLst>
              <a:ext uri="{FF2B5EF4-FFF2-40B4-BE49-F238E27FC236}">
                <a16:creationId xmlns:a16="http://schemas.microsoft.com/office/drawing/2014/main" id="{3484C20D-374C-418B-7485-55123AC9D741}"/>
              </a:ext>
            </a:extLst>
          </p:cNvPr>
          <p:cNvSpPr/>
          <p:nvPr/>
        </p:nvSpPr>
        <p:spPr>
          <a:xfrm>
            <a:off x="6956830" y="3042418"/>
            <a:ext cx="4984934"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Todos los médicos comienzan su jornada desde el centro de operaciones</a:t>
            </a:r>
          </a:p>
        </p:txBody>
      </p:sp>
      <p:sp>
        <p:nvSpPr>
          <p:cNvPr id="2" name="Marcador de número de diapositiva 1">
            <a:extLst>
              <a:ext uri="{FF2B5EF4-FFF2-40B4-BE49-F238E27FC236}">
                <a16:creationId xmlns:a16="http://schemas.microsoft.com/office/drawing/2014/main" id="{3CB03C2D-B2F3-38BE-A46C-B53A14469214}"/>
              </a:ext>
            </a:extLst>
          </p:cNvPr>
          <p:cNvSpPr>
            <a:spLocks noGrp="1"/>
          </p:cNvSpPr>
          <p:nvPr>
            <p:ph type="sldNum" sz="quarter" idx="12"/>
          </p:nvPr>
        </p:nvSpPr>
        <p:spPr/>
        <p:txBody>
          <a:bodyPr/>
          <a:lstStyle/>
          <a:p>
            <a:fld id="{4D6B71C8-6ADD-42EE-9728-D96CC2FBCF5E}" type="slidenum">
              <a:rPr lang="es-CO" smtClean="0"/>
              <a:t>18</a:t>
            </a:fld>
            <a:endParaRPr lang="es-CO"/>
          </a:p>
        </p:txBody>
      </p:sp>
    </p:spTree>
    <p:extLst>
      <p:ext uri="{BB962C8B-B14F-4D97-AF65-F5344CB8AC3E}">
        <p14:creationId xmlns:p14="http://schemas.microsoft.com/office/powerpoint/2010/main" val="220267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701884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Factores importantes – Regla de prioridad</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17" name="Picture 530028097">
            <a:extLst>
              <a:ext uri="{FF2B5EF4-FFF2-40B4-BE49-F238E27FC236}">
                <a16:creationId xmlns:a16="http://schemas.microsoft.com/office/drawing/2014/main" id="{42C3FCE1-C98E-1A5B-29FE-F35FDA1F7014}"/>
              </a:ext>
            </a:extLst>
          </p:cNvPr>
          <p:cNvPicPr>
            <a:picLocks noChangeAspect="1"/>
          </p:cNvPicPr>
          <p:nvPr/>
        </p:nvPicPr>
        <p:blipFill>
          <a:blip r:embed="rId3"/>
          <a:stretch>
            <a:fillRect/>
          </a:stretch>
        </p:blipFill>
        <p:spPr>
          <a:xfrm>
            <a:off x="1110155" y="2875183"/>
            <a:ext cx="5616323" cy="2852020"/>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C401911-494D-4897-50E9-764022DA0590}"/>
                  </a:ext>
                </a:extLst>
              </p:cNvPr>
              <p:cNvSpPr txBox="1"/>
              <p:nvPr/>
            </p:nvSpPr>
            <p:spPr>
              <a:xfrm>
                <a:off x="523352" y="1373244"/>
                <a:ext cx="7147775" cy="300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𝑃𝑒𝑠𝑜</m:t>
                      </m:r>
                      <m:r>
                        <a:rPr lang="es-ES" sz="1200" b="0" i="1" smtClean="0">
                          <a:latin typeface="Cambria Math" panose="02040503050406030204" pitchFamily="18" charset="0"/>
                        </a:rPr>
                        <m:t> </m:t>
                      </m:r>
                      <m:r>
                        <a:rPr lang="es-ES" sz="1200" b="0" i="1" smtClean="0">
                          <a:latin typeface="Cambria Math" panose="02040503050406030204" pitchFamily="18" charset="0"/>
                        </a:rPr>
                        <m:t>𝑝𝑟𝑖𝑜𝑟𝑖𝑑𝑎𝑑</m:t>
                      </m:r>
                      <m:r>
                        <a:rPr lang="es-ES" sz="1200" b="0" i="1" smtClean="0">
                          <a:latin typeface="Cambria Math" panose="02040503050406030204" pitchFamily="18" charset="0"/>
                        </a:rPr>
                        <m:t>=</m:t>
                      </m:r>
                      <m:r>
                        <a:rPr lang="es-ES" sz="1200" b="0" i="1" smtClean="0">
                          <a:latin typeface="Cambria Math" panose="02040503050406030204" pitchFamily="18" charset="0"/>
                        </a:rPr>
                        <m:t>𝐶𝑎𝑛𝑡𝑖𝑑𝑎𝑑</m:t>
                      </m:r>
                      <m:r>
                        <a:rPr lang="es-ES" sz="1200" b="0" i="1" smtClean="0">
                          <a:latin typeface="Cambria Math" panose="02040503050406030204" pitchFamily="18" charset="0"/>
                        </a:rPr>
                        <m:t> </m:t>
                      </m:r>
                      <m:r>
                        <a:rPr lang="es-ES" sz="1200" b="0" i="1" smtClean="0">
                          <a:latin typeface="Cambria Math" panose="02040503050406030204" pitchFamily="18" charset="0"/>
                        </a:rPr>
                        <m:t>𝑠𝑜𝑙𝑖𝑐𝑖𝑡𝑢𝑑𝑒𝑠</m:t>
                      </m:r>
                      <m:r>
                        <a:rPr lang="es-ES" sz="1200" b="0" i="1" smtClean="0">
                          <a:latin typeface="Cambria Math" panose="02040503050406030204" pitchFamily="18" charset="0"/>
                        </a:rPr>
                        <m:t> ∗</m:t>
                      </m:r>
                      <m:r>
                        <a:rPr lang="es-ES" sz="1200" b="0" i="1" smtClean="0">
                          <a:latin typeface="Cambria Math" panose="02040503050406030204" pitchFamily="18" charset="0"/>
                        </a:rPr>
                        <m:t>𝛼</m:t>
                      </m:r>
                      <m:r>
                        <a:rPr lang="es-ES" sz="1200" b="0" i="1" smtClean="0">
                          <a:latin typeface="Cambria Math" panose="02040503050406030204" pitchFamily="18" charset="0"/>
                        </a:rPr>
                        <m:t>+</m:t>
                      </m:r>
                      <m:d>
                        <m:dPr>
                          <m:ctrlPr>
                            <a:rPr lang="es-ES" sz="1200" b="0" i="1" smtClean="0">
                              <a:latin typeface="Cambria Math" panose="02040503050406030204" pitchFamily="18" charset="0"/>
                            </a:rPr>
                          </m:ctrlPr>
                        </m:dPr>
                        <m:e>
                          <m:r>
                            <a:rPr lang="es-ES" sz="1200" i="1">
                              <a:latin typeface="Cambria Math" panose="02040503050406030204" pitchFamily="18" charset="0"/>
                            </a:rPr>
                            <m:t>Ú</m:t>
                          </m:r>
                          <m:r>
                            <a:rPr lang="es-ES" sz="1200" b="0" i="1" smtClean="0">
                              <a:latin typeface="Cambria Math" panose="02040503050406030204" pitchFamily="18" charset="0"/>
                            </a:rPr>
                            <m:t>𝑙𝑡𝑖𝑚𝑜</m:t>
                          </m:r>
                          <m:r>
                            <a:rPr lang="es-ES" sz="1200" b="0" i="1" smtClean="0">
                              <a:latin typeface="Cambria Math" panose="02040503050406030204" pitchFamily="18" charset="0"/>
                            </a:rPr>
                            <m:t> </m:t>
                          </m:r>
                          <m:r>
                            <a:rPr lang="es-ES" sz="1200" b="0" i="1" smtClean="0">
                              <a:latin typeface="Cambria Math" panose="02040503050406030204" pitchFamily="18" charset="0"/>
                            </a:rPr>
                            <m:t>𝑚𝑖𝑛𝑢𝑡𝑜</m:t>
                          </m:r>
                          <m:r>
                            <a:rPr lang="es-ES" sz="1200" b="0" i="1" smtClean="0">
                              <a:latin typeface="Cambria Math" panose="02040503050406030204" pitchFamily="18" charset="0"/>
                            </a:rPr>
                            <m:t> </m:t>
                          </m:r>
                          <m:r>
                            <a:rPr lang="es-ES" sz="1200" b="0" i="1" smtClean="0">
                              <a:latin typeface="Cambria Math" panose="02040503050406030204" pitchFamily="18" charset="0"/>
                            </a:rPr>
                            <m:t>𝑜𝑐𝑢𝑝𝑎𝑑𝑜</m:t>
                          </m:r>
                          <m:r>
                            <a:rPr lang="es-ES" sz="1200" b="0" i="1" smtClean="0">
                              <a:latin typeface="Cambria Math" panose="02040503050406030204" pitchFamily="18" charset="0"/>
                            </a:rPr>
                            <m:t>+</m:t>
                          </m:r>
                          <m:r>
                            <a:rPr lang="es-ES" sz="1200" b="0" i="1" smtClean="0">
                              <a:latin typeface="Cambria Math" panose="02040503050406030204" pitchFamily="18" charset="0"/>
                            </a:rPr>
                            <m:t>𝑡𝑖𝑒𝑚𝑝𝑜</m:t>
                          </m:r>
                          <m:r>
                            <a:rPr lang="es-ES" sz="1200" b="0" i="1" smtClean="0">
                              <a:latin typeface="Cambria Math" panose="02040503050406030204" pitchFamily="18" charset="0"/>
                            </a:rPr>
                            <m:t> </m:t>
                          </m:r>
                          <m:r>
                            <a:rPr lang="es-ES" sz="1200" b="0" i="1" smtClean="0">
                              <a:latin typeface="Cambria Math" panose="02040503050406030204" pitchFamily="18" charset="0"/>
                            </a:rPr>
                            <m:t>𝑑𝑒𝑠𝑝𝑙𝑎𝑧𝑎𝑚𝑖𝑒𝑛𝑡𝑜</m:t>
                          </m:r>
                        </m:e>
                      </m:d>
                      <m:r>
                        <a:rPr lang="es-ES" sz="1200" b="0" i="1" smtClean="0">
                          <a:latin typeface="Cambria Math" panose="02040503050406030204" pitchFamily="18" charset="0"/>
                        </a:rPr>
                        <m:t>∗</m:t>
                      </m:r>
                      <m:r>
                        <a:rPr lang="es-ES" sz="1200" b="0" i="1" smtClean="0">
                          <a:latin typeface="Cambria Math" panose="02040503050406030204" pitchFamily="18" charset="0"/>
                        </a:rPr>
                        <m:t>𝛽</m:t>
                      </m:r>
                    </m:oMath>
                  </m:oMathPara>
                </a14:m>
                <a:endParaRPr lang="es-ES_tradnl" sz="1200"/>
              </a:p>
            </p:txBody>
          </p:sp>
        </mc:Choice>
        <mc:Fallback xmlns="">
          <p:sp>
            <p:nvSpPr>
              <p:cNvPr id="3" name="CuadroTexto 2">
                <a:extLst>
                  <a:ext uri="{FF2B5EF4-FFF2-40B4-BE49-F238E27FC236}">
                    <a16:creationId xmlns:a16="http://schemas.microsoft.com/office/drawing/2014/main" id="{FC401911-494D-4897-50E9-764022DA0590}"/>
                  </a:ext>
                </a:extLst>
              </p:cNvPr>
              <p:cNvSpPr txBox="1">
                <a:spLocks noRot="1" noChangeAspect="1" noMove="1" noResize="1" noEditPoints="1" noAdjustHandles="1" noChangeArrowheads="1" noChangeShapeType="1" noTextEdit="1"/>
              </p:cNvSpPr>
              <p:nvPr/>
            </p:nvSpPr>
            <p:spPr>
              <a:xfrm>
                <a:off x="523352" y="1373244"/>
                <a:ext cx="7147775" cy="300788"/>
              </a:xfrm>
              <a:prstGeom prst="rect">
                <a:avLst/>
              </a:prstGeom>
              <a:blipFill>
                <a:blip r:embed="rId4"/>
                <a:stretch>
                  <a:fillRect b="-2000"/>
                </a:stretch>
              </a:blipFill>
            </p:spPr>
            <p:txBody>
              <a:bodyPr/>
              <a:lstStyle/>
              <a:p>
                <a:r>
                  <a:rPr lang="en-US">
                    <a:noFill/>
                  </a:rPr>
                  <a:t> </a:t>
                </a:r>
              </a:p>
            </p:txBody>
          </p:sp>
        </mc:Fallback>
      </mc:AlternateContent>
      <p:sp>
        <p:nvSpPr>
          <p:cNvPr id="4" name="Google Shape;166;p34">
            <a:extLst>
              <a:ext uri="{FF2B5EF4-FFF2-40B4-BE49-F238E27FC236}">
                <a16:creationId xmlns:a16="http://schemas.microsoft.com/office/drawing/2014/main" id="{5E2B8A34-72A0-B72C-6506-2C643553BBDF}"/>
              </a:ext>
            </a:extLst>
          </p:cNvPr>
          <p:cNvSpPr/>
          <p:nvPr/>
        </p:nvSpPr>
        <p:spPr>
          <a:xfrm>
            <a:off x="7322738" y="2491202"/>
            <a:ext cx="4649806"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Si dos médicos se demoran lo mismo se le da prioridad al que tenga menos solicitudes</a:t>
            </a:r>
            <a:endParaRPr kumimoji="0" lang="es-CO" sz="1400" b="0" i="0" u="none" strike="noStrike" kern="0" cap="none" spc="0" normalizeH="0" baseline="0">
              <a:ln>
                <a:noFill/>
              </a:ln>
              <a:solidFill>
                <a:srgbClr val="0B1EBE"/>
              </a:solidFill>
              <a:effectLst/>
              <a:uLnTx/>
              <a:uFillTx/>
              <a:latin typeface="Poppins"/>
              <a:cs typeface="Poppins"/>
              <a:sym typeface="Poppins"/>
            </a:endParaRPr>
          </a:p>
        </p:txBody>
      </p:sp>
      <p:sp>
        <p:nvSpPr>
          <p:cNvPr id="6" name="Google Shape;166;p34">
            <a:extLst>
              <a:ext uri="{FF2B5EF4-FFF2-40B4-BE49-F238E27FC236}">
                <a16:creationId xmlns:a16="http://schemas.microsoft.com/office/drawing/2014/main" id="{E94EB130-5A6C-1BA5-26B2-12921BA52DC0}"/>
              </a:ext>
            </a:extLst>
          </p:cNvPr>
          <p:cNvSpPr/>
          <p:nvPr/>
        </p:nvSpPr>
        <p:spPr>
          <a:xfrm>
            <a:off x="7339162" y="3401018"/>
            <a:ext cx="4649806"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Si dos médicos tienen las mismas solicitudes se le da prioridad al más rápido</a:t>
            </a:r>
            <a:endParaRPr kumimoji="0" lang="es-CO" sz="1400" b="0" i="0" u="none" strike="noStrike" kern="0" cap="none" spc="0" normalizeH="0" baseline="0">
              <a:ln>
                <a:noFill/>
              </a:ln>
              <a:solidFill>
                <a:srgbClr val="0B1EBE"/>
              </a:solidFill>
              <a:effectLst/>
              <a:uLnTx/>
              <a:uFillTx/>
              <a:latin typeface="Poppins"/>
              <a:cs typeface="Poppins"/>
              <a:sym typeface="Poppin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AB56FD8-E808-7E57-C285-078B11137D22}"/>
                  </a:ext>
                </a:extLst>
              </p:cNvPr>
              <p:cNvSpPr txBox="1"/>
              <p:nvPr/>
            </p:nvSpPr>
            <p:spPr>
              <a:xfrm>
                <a:off x="344428" y="1734838"/>
                <a:ext cx="714777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2</m:t>
                      </m:r>
                      <m:r>
                        <a:rPr lang="es-ES" sz="1200" i="1" smtClean="0">
                          <a:latin typeface="Cambria Math" panose="02040503050406030204" pitchFamily="18" charset="0"/>
                        </a:rPr>
                        <m:t>≤</m:t>
                      </m:r>
                      <m:r>
                        <a:rPr lang="es-ES" sz="1200" b="0" i="1" smtClean="0">
                          <a:latin typeface="Cambria Math" panose="02040503050406030204" pitchFamily="18" charset="0"/>
                        </a:rPr>
                        <m:t>𝑐𝑎𝑛𝑡𝑖𝑑𝑎𝑑</m:t>
                      </m:r>
                      <m:r>
                        <a:rPr lang="es-ES" sz="1200" b="0" i="1" smtClean="0">
                          <a:latin typeface="Cambria Math" panose="02040503050406030204" pitchFamily="18" charset="0"/>
                        </a:rPr>
                        <m:t> </m:t>
                      </m:r>
                      <m:r>
                        <a:rPr lang="es-ES" sz="1200" b="0" i="1" smtClean="0">
                          <a:latin typeface="Cambria Math" panose="02040503050406030204" pitchFamily="18" charset="0"/>
                        </a:rPr>
                        <m:t>𝑑𝑒</m:t>
                      </m:r>
                      <m:r>
                        <a:rPr lang="es-ES" sz="1200" b="0" i="1" smtClean="0">
                          <a:latin typeface="Cambria Math" panose="02040503050406030204" pitchFamily="18" charset="0"/>
                        </a:rPr>
                        <m:t> </m:t>
                      </m:r>
                      <m:r>
                        <a:rPr lang="es-ES" sz="1200" b="0" i="1" smtClean="0">
                          <a:latin typeface="Cambria Math" panose="02040503050406030204" pitchFamily="18" charset="0"/>
                        </a:rPr>
                        <m:t>𝑠𝑜𝑙𝑖𝑐𝑖𝑡𝑢𝑑𝑒𝑠</m:t>
                      </m:r>
                      <m:r>
                        <a:rPr lang="es-ES" sz="1200" b="0" i="1" smtClean="0">
                          <a:latin typeface="Cambria Math" panose="02040503050406030204" pitchFamily="18" charset="0"/>
                        </a:rPr>
                        <m:t>  →</m:t>
                      </m:r>
                      <m:r>
                        <a:rPr lang="es-ES" sz="1200" b="0" i="1" smtClean="0">
                          <a:latin typeface="Cambria Math" panose="02040503050406030204" pitchFamily="18" charset="0"/>
                        </a:rPr>
                        <m:t>𝛼</m:t>
                      </m:r>
                      <m:r>
                        <a:rPr lang="es-ES" sz="1200" b="0" i="1" smtClean="0">
                          <a:latin typeface="Cambria Math" panose="02040503050406030204" pitchFamily="18" charset="0"/>
                        </a:rPr>
                        <m:t>=0.45 </m:t>
                      </m:r>
                      <m:r>
                        <a:rPr lang="es-ES" sz="1200" b="0" i="1" smtClean="0">
                          <a:latin typeface="Cambria Math" panose="02040503050406030204" pitchFamily="18" charset="0"/>
                        </a:rPr>
                        <m:t>𝑦</m:t>
                      </m:r>
                      <m:r>
                        <a:rPr lang="es-ES" sz="1200" b="0" i="1" smtClean="0">
                          <a:latin typeface="Cambria Math" panose="02040503050406030204" pitchFamily="18" charset="0"/>
                        </a:rPr>
                        <m:t> </m:t>
                      </m:r>
                      <m:r>
                        <a:rPr lang="es-ES" sz="1200" b="0" i="1" smtClean="0">
                          <a:latin typeface="Cambria Math" panose="02040503050406030204" pitchFamily="18" charset="0"/>
                        </a:rPr>
                        <m:t>𝛽</m:t>
                      </m:r>
                      <m:r>
                        <a:rPr lang="es-ES" sz="1200" b="0" i="1" smtClean="0">
                          <a:latin typeface="Cambria Math" panose="02040503050406030204" pitchFamily="18" charset="0"/>
                        </a:rPr>
                        <m:t>=0. 55</m:t>
                      </m:r>
                    </m:oMath>
                  </m:oMathPara>
                </a14:m>
                <a:endParaRPr lang="es-ES_tradnl" sz="1200"/>
              </a:p>
            </p:txBody>
          </p:sp>
        </mc:Choice>
        <mc:Fallback xmlns="">
          <p:sp>
            <p:nvSpPr>
              <p:cNvPr id="10" name="CuadroTexto 9">
                <a:extLst>
                  <a:ext uri="{FF2B5EF4-FFF2-40B4-BE49-F238E27FC236}">
                    <a16:creationId xmlns:a16="http://schemas.microsoft.com/office/drawing/2014/main" id="{5AB56FD8-E808-7E57-C285-078B11137D22}"/>
                  </a:ext>
                </a:extLst>
              </p:cNvPr>
              <p:cNvSpPr txBox="1">
                <a:spLocks noRot="1" noChangeAspect="1" noMove="1" noResize="1" noEditPoints="1" noAdjustHandles="1" noChangeArrowheads="1" noChangeShapeType="1" noTextEdit="1"/>
              </p:cNvSpPr>
              <p:nvPr/>
            </p:nvSpPr>
            <p:spPr>
              <a:xfrm>
                <a:off x="344428" y="1734838"/>
                <a:ext cx="7147775" cy="276999"/>
              </a:xfrm>
              <a:prstGeom prst="rect">
                <a:avLst/>
              </a:prstGeom>
              <a:blipFill>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E6734CA-D396-C7B3-97C3-E944BD528D0E}"/>
                  </a:ext>
                </a:extLst>
              </p:cNvPr>
              <p:cNvSpPr txBox="1"/>
              <p:nvPr/>
            </p:nvSpPr>
            <p:spPr>
              <a:xfrm>
                <a:off x="191387" y="1933533"/>
                <a:ext cx="714777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2&lt;</m:t>
                      </m:r>
                      <m:r>
                        <a:rPr lang="es-ES" sz="1200" b="0" i="1" smtClean="0">
                          <a:latin typeface="Cambria Math" panose="02040503050406030204" pitchFamily="18" charset="0"/>
                        </a:rPr>
                        <m:t>𝑐𝑎𝑛𝑡𝑖𝑑𝑎𝑑</m:t>
                      </m:r>
                      <m:r>
                        <a:rPr lang="es-ES" sz="1200" b="0" i="1" smtClean="0">
                          <a:latin typeface="Cambria Math" panose="02040503050406030204" pitchFamily="18" charset="0"/>
                        </a:rPr>
                        <m:t> </m:t>
                      </m:r>
                      <m:r>
                        <a:rPr lang="es-ES" sz="1200" b="0" i="1" smtClean="0">
                          <a:latin typeface="Cambria Math" panose="02040503050406030204" pitchFamily="18" charset="0"/>
                        </a:rPr>
                        <m:t>𝑑𝑒</m:t>
                      </m:r>
                      <m:r>
                        <a:rPr lang="es-ES" sz="1200" b="0" i="1" smtClean="0">
                          <a:latin typeface="Cambria Math" panose="02040503050406030204" pitchFamily="18" charset="0"/>
                        </a:rPr>
                        <m:t> </m:t>
                      </m:r>
                      <m:r>
                        <a:rPr lang="es-ES" sz="1200" b="0" i="1" smtClean="0">
                          <a:latin typeface="Cambria Math" panose="02040503050406030204" pitchFamily="18" charset="0"/>
                        </a:rPr>
                        <m:t>𝑠𝑜𝑙𝑖𝑐𝑖𝑡𝑢𝑑𝑒𝑠</m:t>
                      </m:r>
                      <m:r>
                        <a:rPr lang="es-ES" sz="1200" b="0" i="1" smtClean="0">
                          <a:latin typeface="Cambria Math" panose="02040503050406030204" pitchFamily="18" charset="0"/>
                        </a:rPr>
                        <m:t> ≤4  →</m:t>
                      </m:r>
                      <m:r>
                        <a:rPr lang="es-ES" sz="1200" b="0" i="1" smtClean="0">
                          <a:latin typeface="Cambria Math" panose="02040503050406030204" pitchFamily="18" charset="0"/>
                        </a:rPr>
                        <m:t>𝛼</m:t>
                      </m:r>
                      <m:r>
                        <a:rPr lang="es-ES" sz="1200" b="0" i="1" smtClean="0">
                          <a:latin typeface="Cambria Math" panose="02040503050406030204" pitchFamily="18" charset="0"/>
                        </a:rPr>
                        <m:t>=0.35 </m:t>
                      </m:r>
                      <m:r>
                        <a:rPr lang="es-ES" sz="1200" b="0" i="1" smtClean="0">
                          <a:latin typeface="Cambria Math" panose="02040503050406030204" pitchFamily="18" charset="0"/>
                        </a:rPr>
                        <m:t>𝑦</m:t>
                      </m:r>
                      <m:r>
                        <a:rPr lang="es-ES" sz="1200" b="0" i="1" smtClean="0">
                          <a:latin typeface="Cambria Math" panose="02040503050406030204" pitchFamily="18" charset="0"/>
                        </a:rPr>
                        <m:t> </m:t>
                      </m:r>
                      <m:r>
                        <a:rPr lang="es-ES" sz="1200" b="0" i="1" smtClean="0">
                          <a:latin typeface="Cambria Math" panose="02040503050406030204" pitchFamily="18" charset="0"/>
                        </a:rPr>
                        <m:t>𝛽</m:t>
                      </m:r>
                      <m:r>
                        <a:rPr lang="es-ES" sz="1200" b="0" i="1" smtClean="0">
                          <a:latin typeface="Cambria Math" panose="02040503050406030204" pitchFamily="18" charset="0"/>
                        </a:rPr>
                        <m:t>=0. 65</m:t>
                      </m:r>
                    </m:oMath>
                  </m:oMathPara>
                </a14:m>
                <a:endParaRPr lang="es-ES_tradnl" sz="1200"/>
              </a:p>
            </p:txBody>
          </p:sp>
        </mc:Choice>
        <mc:Fallback xmlns="">
          <p:sp>
            <p:nvSpPr>
              <p:cNvPr id="11" name="CuadroTexto 10">
                <a:extLst>
                  <a:ext uri="{FF2B5EF4-FFF2-40B4-BE49-F238E27FC236}">
                    <a16:creationId xmlns:a16="http://schemas.microsoft.com/office/drawing/2014/main" id="{0E6734CA-D396-C7B3-97C3-E944BD528D0E}"/>
                  </a:ext>
                </a:extLst>
              </p:cNvPr>
              <p:cNvSpPr txBox="1">
                <a:spLocks noRot="1" noChangeAspect="1" noMove="1" noResize="1" noEditPoints="1" noAdjustHandles="1" noChangeArrowheads="1" noChangeShapeType="1" noTextEdit="1"/>
              </p:cNvSpPr>
              <p:nvPr/>
            </p:nvSpPr>
            <p:spPr>
              <a:xfrm>
                <a:off x="191387" y="1933533"/>
                <a:ext cx="7147775" cy="276999"/>
              </a:xfrm>
              <a:prstGeom prst="rect">
                <a:avLst/>
              </a:prstGeom>
              <a:blipFill>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0C69A9F7-185F-7B48-073A-BB46D8BBFE39}"/>
                  </a:ext>
                </a:extLst>
              </p:cNvPr>
              <p:cNvSpPr txBox="1"/>
              <p:nvPr/>
            </p:nvSpPr>
            <p:spPr>
              <a:xfrm>
                <a:off x="344428" y="2153397"/>
                <a:ext cx="714777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𝑐𝑎𝑛𝑡𝑖𝑑𝑎𝑑</m:t>
                      </m:r>
                      <m:r>
                        <a:rPr lang="es-ES" sz="1200" b="0" i="1" smtClean="0">
                          <a:latin typeface="Cambria Math" panose="02040503050406030204" pitchFamily="18" charset="0"/>
                        </a:rPr>
                        <m:t> </m:t>
                      </m:r>
                      <m:r>
                        <a:rPr lang="es-ES" sz="1200" b="0" i="1" smtClean="0">
                          <a:latin typeface="Cambria Math" panose="02040503050406030204" pitchFamily="18" charset="0"/>
                        </a:rPr>
                        <m:t>𝑑𝑒</m:t>
                      </m:r>
                      <m:r>
                        <a:rPr lang="es-ES" sz="1200" b="0" i="1" smtClean="0">
                          <a:latin typeface="Cambria Math" panose="02040503050406030204" pitchFamily="18" charset="0"/>
                        </a:rPr>
                        <m:t> </m:t>
                      </m:r>
                      <m:r>
                        <a:rPr lang="es-ES" sz="1200" b="0" i="1" smtClean="0">
                          <a:latin typeface="Cambria Math" panose="02040503050406030204" pitchFamily="18" charset="0"/>
                        </a:rPr>
                        <m:t>𝑠𝑜𝑙𝑖𝑐𝑖𝑡𝑢𝑑𝑒𝑠</m:t>
                      </m:r>
                      <m:r>
                        <a:rPr lang="es-ES" sz="1200" b="0" i="1" smtClean="0">
                          <a:latin typeface="Cambria Math" panose="02040503050406030204" pitchFamily="18" charset="0"/>
                        </a:rPr>
                        <m:t>&gt;4 →</m:t>
                      </m:r>
                      <m:r>
                        <a:rPr lang="es-ES" sz="1200" b="0" i="1" smtClean="0">
                          <a:latin typeface="Cambria Math" panose="02040503050406030204" pitchFamily="18" charset="0"/>
                        </a:rPr>
                        <m:t>𝛼</m:t>
                      </m:r>
                      <m:r>
                        <a:rPr lang="es-ES" sz="1200" b="0" i="1" smtClean="0">
                          <a:latin typeface="Cambria Math" panose="02040503050406030204" pitchFamily="18" charset="0"/>
                        </a:rPr>
                        <m:t>=0.25 </m:t>
                      </m:r>
                      <m:r>
                        <a:rPr lang="es-ES" sz="1200" b="0" i="1" smtClean="0">
                          <a:latin typeface="Cambria Math" panose="02040503050406030204" pitchFamily="18" charset="0"/>
                        </a:rPr>
                        <m:t>𝑦</m:t>
                      </m:r>
                      <m:r>
                        <a:rPr lang="es-ES" sz="1200" b="0" i="1" smtClean="0">
                          <a:latin typeface="Cambria Math" panose="02040503050406030204" pitchFamily="18" charset="0"/>
                        </a:rPr>
                        <m:t> </m:t>
                      </m:r>
                      <m:r>
                        <a:rPr lang="es-ES" sz="1200" b="0" i="1" smtClean="0">
                          <a:latin typeface="Cambria Math" panose="02040503050406030204" pitchFamily="18" charset="0"/>
                        </a:rPr>
                        <m:t>𝛽</m:t>
                      </m:r>
                      <m:r>
                        <a:rPr lang="es-ES" sz="1200" b="0" i="1" smtClean="0">
                          <a:latin typeface="Cambria Math" panose="02040503050406030204" pitchFamily="18" charset="0"/>
                        </a:rPr>
                        <m:t>=0. 75</m:t>
                      </m:r>
                    </m:oMath>
                  </m:oMathPara>
                </a14:m>
                <a:endParaRPr lang="es-ES_tradnl" sz="1200"/>
              </a:p>
            </p:txBody>
          </p:sp>
        </mc:Choice>
        <mc:Fallback xmlns="">
          <p:sp>
            <p:nvSpPr>
              <p:cNvPr id="12" name="CuadroTexto 11">
                <a:extLst>
                  <a:ext uri="{FF2B5EF4-FFF2-40B4-BE49-F238E27FC236}">
                    <a16:creationId xmlns:a16="http://schemas.microsoft.com/office/drawing/2014/main" id="{0C69A9F7-185F-7B48-073A-BB46D8BBFE39}"/>
                  </a:ext>
                </a:extLst>
              </p:cNvPr>
              <p:cNvSpPr txBox="1">
                <a:spLocks noRot="1" noChangeAspect="1" noMove="1" noResize="1" noEditPoints="1" noAdjustHandles="1" noChangeArrowheads="1" noChangeShapeType="1" noTextEdit="1"/>
              </p:cNvSpPr>
              <p:nvPr/>
            </p:nvSpPr>
            <p:spPr>
              <a:xfrm>
                <a:off x="344428" y="2153397"/>
                <a:ext cx="7147775" cy="276999"/>
              </a:xfrm>
              <a:prstGeom prst="rect">
                <a:avLst/>
              </a:prstGeom>
              <a:blipFill>
                <a:blip r:embed="rId7"/>
                <a:stretch>
                  <a:fillRect b="-4348"/>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2392FE40-0F63-4EE2-7C92-A16C536F16C6}"/>
              </a:ext>
            </a:extLst>
          </p:cNvPr>
          <p:cNvSpPr>
            <a:spLocks noGrp="1"/>
          </p:cNvSpPr>
          <p:nvPr>
            <p:ph type="sldNum" sz="quarter" idx="12"/>
          </p:nvPr>
        </p:nvSpPr>
        <p:spPr/>
        <p:txBody>
          <a:bodyPr/>
          <a:lstStyle/>
          <a:p>
            <a:fld id="{4D6B71C8-6ADD-42EE-9728-D96CC2FBCF5E}" type="slidenum">
              <a:rPr lang="es-CO" smtClean="0"/>
              <a:t>19</a:t>
            </a:fld>
            <a:endParaRPr lang="es-CO"/>
          </a:p>
        </p:txBody>
      </p:sp>
    </p:spTree>
    <p:extLst>
      <p:ext uri="{BB962C8B-B14F-4D97-AF65-F5344CB8AC3E}">
        <p14:creationId xmlns:p14="http://schemas.microsoft.com/office/powerpoint/2010/main" val="94963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1" name="Google Shape;166;p34">
            <a:extLst>
              <a:ext uri="{FF2B5EF4-FFF2-40B4-BE49-F238E27FC236}">
                <a16:creationId xmlns:a16="http://schemas.microsoft.com/office/drawing/2014/main" id="{5861B7F1-6726-DF52-9EB7-FC6E8AD080F7}"/>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6" name="Google Shape;166;p34">
            <a:extLst>
              <a:ext uri="{FF2B5EF4-FFF2-40B4-BE49-F238E27FC236}">
                <a16:creationId xmlns:a16="http://schemas.microsoft.com/office/drawing/2014/main" id="{53A36898-E8DB-1889-BF9C-57911134B7FE}"/>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8" name="Google Shape;166;p34">
            <a:extLst>
              <a:ext uri="{FF2B5EF4-FFF2-40B4-BE49-F238E27FC236}">
                <a16:creationId xmlns:a16="http://schemas.microsoft.com/office/drawing/2014/main" id="{D83E5D81-5987-9A13-52C8-C65226024135}"/>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1" name="Google Shape;166;p34">
            <a:extLst>
              <a:ext uri="{FF2B5EF4-FFF2-40B4-BE49-F238E27FC236}">
                <a16:creationId xmlns:a16="http://schemas.microsoft.com/office/drawing/2014/main" id="{65F6D901-407A-37F2-0807-98CACA777927}"/>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54" name="Google Shape;164;p34">
            <a:extLst>
              <a:ext uri="{FF2B5EF4-FFF2-40B4-BE49-F238E27FC236}">
                <a16:creationId xmlns:a16="http://schemas.microsoft.com/office/drawing/2014/main" id="{7D9A7C9F-BD5B-5807-6F8C-1296740FAD80}"/>
              </a:ext>
            </a:extLst>
          </p:cNvPr>
          <p:cNvSpPr/>
          <p:nvPr/>
        </p:nvSpPr>
        <p:spPr>
          <a:xfrm>
            <a:off x="474192" y="417279"/>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55" name="Google Shape;165;p34">
            <a:extLst>
              <a:ext uri="{FF2B5EF4-FFF2-40B4-BE49-F238E27FC236}">
                <a16:creationId xmlns:a16="http://schemas.microsoft.com/office/drawing/2014/main" id="{76193A57-BD3F-EBC4-76C7-ABDD7C35C561}"/>
              </a:ext>
            </a:extLst>
          </p:cNvPr>
          <p:cNvSpPr/>
          <p:nvPr/>
        </p:nvSpPr>
        <p:spPr>
          <a:xfrm>
            <a:off x="4037096" y="420145"/>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56" name="Google Shape;166;p34">
            <a:extLst>
              <a:ext uri="{FF2B5EF4-FFF2-40B4-BE49-F238E27FC236}">
                <a16:creationId xmlns:a16="http://schemas.microsoft.com/office/drawing/2014/main" id="{21A97388-A6E5-89D3-1C4E-880CC09EC1D7}"/>
              </a:ext>
            </a:extLst>
          </p:cNvPr>
          <p:cNvSpPr/>
          <p:nvPr/>
        </p:nvSpPr>
        <p:spPr>
          <a:xfrm>
            <a:off x="1854688" y="417279"/>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2" name="Google Shape;166;p34">
            <a:extLst>
              <a:ext uri="{FF2B5EF4-FFF2-40B4-BE49-F238E27FC236}">
                <a16:creationId xmlns:a16="http://schemas.microsoft.com/office/drawing/2014/main" id="{1EF72B6F-40EF-3128-3BF9-BBE51AF6D82A}"/>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70086"/>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4" name="Google Shape;164;p34">
            <a:extLst>
              <a:ext uri="{FF2B5EF4-FFF2-40B4-BE49-F238E27FC236}">
                <a16:creationId xmlns:a16="http://schemas.microsoft.com/office/drawing/2014/main" id="{ED93CAEE-900F-A52B-951D-BDDAA47F20BC}"/>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6" name="Google Shape;166;p34">
            <a:extLst>
              <a:ext uri="{FF2B5EF4-FFF2-40B4-BE49-F238E27FC236}">
                <a16:creationId xmlns:a16="http://schemas.microsoft.com/office/drawing/2014/main" id="{75B07374-CA05-A393-5BF4-2C4B1FB01C0A}"/>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14" name="Google Shape;168;p34">
            <a:extLst>
              <a:ext uri="{FF2B5EF4-FFF2-40B4-BE49-F238E27FC236}">
                <a16:creationId xmlns:a16="http://schemas.microsoft.com/office/drawing/2014/main" id="{FCE9617F-5595-4112-70FA-DD881954D63E}"/>
              </a:ext>
            </a:extLst>
          </p:cNvPr>
          <p:cNvGrpSpPr/>
          <p:nvPr/>
        </p:nvGrpSpPr>
        <p:grpSpPr>
          <a:xfrm>
            <a:off x="11041436" y="660642"/>
            <a:ext cx="400630" cy="80100"/>
            <a:chOff x="7956593" y="610725"/>
            <a:chExt cx="400630" cy="80100"/>
          </a:xfrm>
        </p:grpSpPr>
        <p:sp>
          <p:nvSpPr>
            <p:cNvPr id="15" name="Google Shape;169;p34">
              <a:extLst>
                <a:ext uri="{FF2B5EF4-FFF2-40B4-BE49-F238E27FC236}">
                  <a16:creationId xmlns:a16="http://schemas.microsoft.com/office/drawing/2014/main" id="{9B99F06C-A64F-FA4E-D7B3-9362CC2DABF8}"/>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170;p34">
              <a:extLst>
                <a:ext uri="{FF2B5EF4-FFF2-40B4-BE49-F238E27FC236}">
                  <a16:creationId xmlns:a16="http://schemas.microsoft.com/office/drawing/2014/main" id="{06EDCA54-CC32-FABF-1E8C-AC85A546BD83}"/>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171;p34">
              <a:extLst>
                <a:ext uri="{FF2B5EF4-FFF2-40B4-BE49-F238E27FC236}">
                  <a16:creationId xmlns:a16="http://schemas.microsoft.com/office/drawing/2014/main" id="{52A0AB97-99C6-02DB-8F03-ED570BFF885D}"/>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8" name="Picture 17" descr="Resultado de imagen para logo de los andes png">
            <a:extLst>
              <a:ext uri="{FF2B5EF4-FFF2-40B4-BE49-F238E27FC236}">
                <a16:creationId xmlns:a16="http://schemas.microsoft.com/office/drawing/2014/main" id="{7F47A152-93D8-1D1F-4C6B-B5E092EE2A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295" y="320919"/>
            <a:ext cx="981710" cy="293370"/>
          </a:xfrm>
          <a:prstGeom prst="rect">
            <a:avLst/>
          </a:prstGeom>
          <a:noFill/>
        </p:spPr>
      </p:pic>
      <p:sp>
        <p:nvSpPr>
          <p:cNvPr id="2" name="Marcador de número de diapositiva 1">
            <a:extLst>
              <a:ext uri="{FF2B5EF4-FFF2-40B4-BE49-F238E27FC236}">
                <a16:creationId xmlns:a16="http://schemas.microsoft.com/office/drawing/2014/main" id="{1D5AC090-FB22-78C1-A9D4-09BCDBF54F0C}"/>
              </a:ext>
            </a:extLst>
          </p:cNvPr>
          <p:cNvSpPr>
            <a:spLocks noGrp="1"/>
          </p:cNvSpPr>
          <p:nvPr>
            <p:ph type="sldNum" sz="quarter" idx="12"/>
          </p:nvPr>
        </p:nvSpPr>
        <p:spPr/>
        <p:txBody>
          <a:bodyPr/>
          <a:lstStyle/>
          <a:p>
            <a:fld id="{4D6B71C8-6ADD-42EE-9728-D96CC2FBCF5E}" type="slidenum">
              <a:rPr lang="es-CO" smtClean="0"/>
              <a:t>2</a:t>
            </a:fld>
            <a:endParaRPr lang="es-CO"/>
          </a:p>
        </p:txBody>
      </p:sp>
    </p:spTree>
    <p:extLst>
      <p:ext uri="{BB962C8B-B14F-4D97-AF65-F5344CB8AC3E}">
        <p14:creationId xmlns:p14="http://schemas.microsoft.com/office/powerpoint/2010/main" val="357699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2 Modelos de Solución</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Google Shape;164;p34">
            <a:extLst>
              <a:ext uri="{FF2B5EF4-FFF2-40B4-BE49-F238E27FC236}">
                <a16:creationId xmlns:a16="http://schemas.microsoft.com/office/drawing/2014/main" id="{500DA968-CB12-4C90-78C4-D9B2F53CB353}"/>
              </a:ext>
            </a:extLst>
          </p:cNvPr>
          <p:cNvSpPr/>
          <p:nvPr/>
        </p:nvSpPr>
        <p:spPr>
          <a:xfrm>
            <a:off x="1458238" y="1506558"/>
            <a:ext cx="4106558"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Modelo de Optimización</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3" name="Google Shape;164;p34">
            <a:extLst>
              <a:ext uri="{FF2B5EF4-FFF2-40B4-BE49-F238E27FC236}">
                <a16:creationId xmlns:a16="http://schemas.microsoft.com/office/drawing/2014/main" id="{2A41D333-738E-B9EF-3408-6FCCC8A0B932}"/>
              </a:ext>
            </a:extLst>
          </p:cNvPr>
          <p:cNvSpPr/>
          <p:nvPr/>
        </p:nvSpPr>
        <p:spPr>
          <a:xfrm>
            <a:off x="6537598" y="1506558"/>
            <a:ext cx="405548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Heurística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Rectángulo redondeado 5">
            <a:extLst>
              <a:ext uri="{FF2B5EF4-FFF2-40B4-BE49-F238E27FC236}">
                <a16:creationId xmlns:a16="http://schemas.microsoft.com/office/drawing/2014/main" id="{346F2717-E89D-AC9F-9184-4B947652E1D0}"/>
              </a:ext>
            </a:extLst>
          </p:cNvPr>
          <p:cNvSpPr/>
          <p:nvPr/>
        </p:nvSpPr>
        <p:spPr>
          <a:xfrm>
            <a:off x="1541969" y="2410575"/>
            <a:ext cx="3939096" cy="2036849"/>
          </a:xfrm>
          <a:prstGeom prst="roundRect">
            <a:avLst/>
          </a:prstGeom>
          <a:solidFill>
            <a:srgbClr val="DBE6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Modelo lineal</a:t>
            </a:r>
          </a:p>
          <a:p>
            <a:pPr algn="ctr"/>
            <a:endParaRPr lang="es-ES_tradnl"/>
          </a:p>
          <a:p>
            <a:pPr algn="ctr"/>
            <a:r>
              <a:rPr lang="es-ES_tradnl"/>
              <a:t>Asignaciones por eventos </a:t>
            </a:r>
          </a:p>
          <a:p>
            <a:pPr algn="ctr"/>
            <a:r>
              <a:rPr lang="es-ES_tradnl"/>
              <a:t>(Estrategia Miope)</a:t>
            </a:r>
          </a:p>
        </p:txBody>
      </p:sp>
      <p:sp>
        <p:nvSpPr>
          <p:cNvPr id="10" name="Rectángulo redondeado 9">
            <a:extLst>
              <a:ext uri="{FF2B5EF4-FFF2-40B4-BE49-F238E27FC236}">
                <a16:creationId xmlns:a16="http://schemas.microsoft.com/office/drawing/2014/main" id="{D8E476E9-4BAB-8840-F2F2-9883EAE988CD}"/>
              </a:ext>
            </a:extLst>
          </p:cNvPr>
          <p:cNvSpPr/>
          <p:nvPr/>
        </p:nvSpPr>
        <p:spPr>
          <a:xfrm>
            <a:off x="6570258" y="2410575"/>
            <a:ext cx="3939097" cy="203684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Heurística </a:t>
            </a:r>
            <a:r>
              <a:rPr lang="es-ES_tradnl" err="1"/>
              <a:t>Greedy</a:t>
            </a:r>
            <a:endParaRPr lang="es-ES_tradnl"/>
          </a:p>
          <a:p>
            <a:pPr algn="ctr"/>
            <a:r>
              <a:rPr lang="es-ES_tradnl"/>
              <a:t>(intenta encontrar la mejor solución en cada paso de un problema)</a:t>
            </a:r>
          </a:p>
          <a:p>
            <a:pPr algn="ctr"/>
            <a:endParaRPr lang="es-ES_tradnl"/>
          </a:p>
          <a:p>
            <a:pPr algn="ctr"/>
            <a:r>
              <a:rPr lang="es-ES_tradnl"/>
              <a:t>Construcción iterativa</a:t>
            </a:r>
          </a:p>
          <a:p>
            <a:pPr algn="ctr"/>
            <a:endParaRPr lang="es-ES_tradnl"/>
          </a:p>
        </p:txBody>
      </p:sp>
      <p:sp>
        <p:nvSpPr>
          <p:cNvPr id="4" name="Google Shape;166;p34">
            <a:extLst>
              <a:ext uri="{FF2B5EF4-FFF2-40B4-BE49-F238E27FC236}">
                <a16:creationId xmlns:a16="http://schemas.microsoft.com/office/drawing/2014/main" id="{A4262CE9-4AF0-544F-4437-25CF04855287}"/>
              </a:ext>
            </a:extLst>
          </p:cNvPr>
          <p:cNvSpPr/>
          <p:nvPr/>
        </p:nvSpPr>
        <p:spPr>
          <a:xfrm>
            <a:off x="3979984" y="4773242"/>
            <a:ext cx="1436914" cy="729093"/>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Punto de referencia</a:t>
            </a:r>
          </a:p>
        </p:txBody>
      </p:sp>
      <p:cxnSp>
        <p:nvCxnSpPr>
          <p:cNvPr id="11" name="Curved Connector 10">
            <a:extLst>
              <a:ext uri="{FF2B5EF4-FFF2-40B4-BE49-F238E27FC236}">
                <a16:creationId xmlns:a16="http://schemas.microsoft.com/office/drawing/2014/main" id="{5E79471E-3016-696E-C5A0-C53D00622AE7}"/>
              </a:ext>
            </a:extLst>
          </p:cNvPr>
          <p:cNvCxnSpPr>
            <a:cxnSpLocks/>
            <a:stCxn id="6" idx="2"/>
            <a:endCxn id="4" idx="1"/>
          </p:cNvCxnSpPr>
          <p:nvPr/>
        </p:nvCxnSpPr>
        <p:spPr>
          <a:xfrm rot="16200000" flipH="1">
            <a:off x="3400568" y="4558372"/>
            <a:ext cx="690365" cy="468467"/>
          </a:xfrm>
          <a:prstGeom prst="curvedConnector2">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847445B9-F4FC-0419-1291-FCFB664BA50E}"/>
              </a:ext>
            </a:extLst>
          </p:cNvPr>
          <p:cNvCxnSpPr>
            <a:cxnSpLocks/>
            <a:stCxn id="4" idx="3"/>
            <a:endCxn id="10" idx="1"/>
          </p:cNvCxnSpPr>
          <p:nvPr/>
        </p:nvCxnSpPr>
        <p:spPr>
          <a:xfrm flipV="1">
            <a:off x="5416898" y="3429000"/>
            <a:ext cx="1153360" cy="1708789"/>
          </a:xfrm>
          <a:prstGeom prst="curvedConnector3">
            <a:avLst>
              <a:gd name="adj1" fmla="val 50000"/>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1277DCDA-09EE-2A00-A324-491ED0E7D5A1}"/>
              </a:ext>
            </a:extLst>
          </p:cNvPr>
          <p:cNvSpPr>
            <a:spLocks noGrp="1"/>
          </p:cNvSpPr>
          <p:nvPr>
            <p:ph type="sldNum" sz="quarter" idx="12"/>
          </p:nvPr>
        </p:nvSpPr>
        <p:spPr/>
        <p:txBody>
          <a:bodyPr/>
          <a:lstStyle/>
          <a:p>
            <a:fld id="{4D6B71C8-6ADD-42EE-9728-D96CC2FBCF5E}" type="slidenum">
              <a:rPr lang="es-CO" smtClean="0"/>
              <a:t>20</a:t>
            </a:fld>
            <a:endParaRPr lang="es-CO"/>
          </a:p>
        </p:txBody>
      </p:sp>
    </p:spTree>
    <p:extLst>
      <p:ext uri="{BB962C8B-B14F-4D97-AF65-F5344CB8AC3E}">
        <p14:creationId xmlns:p14="http://schemas.microsoft.com/office/powerpoint/2010/main" val="393591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lineal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BB7BBB2-8B00-21F7-C9F7-E69F5A0F7B8F}"/>
                  </a:ext>
                </a:extLst>
              </p:cNvPr>
              <p:cNvSpPr txBox="1"/>
              <p:nvPr/>
            </p:nvSpPr>
            <p:spPr>
              <a:xfrm>
                <a:off x="4390777" y="975839"/>
                <a:ext cx="7278254" cy="5549276"/>
              </a:xfrm>
              <a:prstGeom prst="rect">
                <a:avLst/>
              </a:prstGeom>
              <a:noFill/>
            </p:spPr>
            <p:txBody>
              <a:bodyPr wrap="square">
                <a:spAutoFit/>
              </a:bodyPr>
              <a:lstStyle/>
              <a:p>
                <a:pPr marL="742950" lvl="1" indent="-285750" algn="just">
                  <a:lnSpc>
                    <a:spcPct val="115000"/>
                  </a:lnSpc>
                  <a:spcAft>
                    <a:spcPts val="1000"/>
                  </a:spcAft>
                  <a:buFont typeface="+mj-lt"/>
                  <a:buAutoNum type="romanUcPeriod"/>
                </a:pPr>
                <a:r>
                  <a:rPr lang="es-CO" sz="1100" b="1">
                    <a:solidFill>
                      <a:srgbClr val="000000"/>
                    </a:solidFill>
                    <a:effectLst/>
                    <a:latin typeface="Calibri Light" panose="020F0302020204030204" pitchFamily="34" charset="0"/>
                    <a:ea typeface="Calibri" panose="020F0502020204030204" pitchFamily="34" charset="0"/>
                  </a:rPr>
                  <a:t>Conjuntos</a:t>
                </a:r>
                <a:endParaRPr lang="es-CO" sz="1100" b="1">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𝑐𝑜𝑛𝑗𝑢𝑛𝑡𝑜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Yu Mincho" panose="02020400000000000000" pitchFamily="18" charset="-128"/>
                      </a:rPr>
                      <m:t>𝑚</m:t>
                    </m:r>
                    <m:r>
                      <a:rPr lang="es-CO" sz="1100" i="1">
                        <a:solidFill>
                          <a:srgbClr val="000000"/>
                        </a:solidFill>
                        <a:effectLst/>
                        <a:latin typeface="Cambria Math" panose="02040503050406030204" pitchFamily="18" charset="0"/>
                        <a:ea typeface="Yu Mincho" panose="02020400000000000000" pitchFamily="18" charset="-128"/>
                      </a:rPr>
                      <m:t>é</m:t>
                    </m:r>
                    <m:r>
                      <a:rPr lang="es-CO" sz="1100" i="1">
                        <a:solidFill>
                          <a:srgbClr val="000000"/>
                        </a:solidFill>
                        <a:effectLst/>
                        <a:latin typeface="Cambria Math" panose="02040503050406030204" pitchFamily="18" charset="0"/>
                        <a:ea typeface="Yu Mincho" panose="02020400000000000000" pitchFamily="18" charset="-128"/>
                      </a:rPr>
                      <m:t>𝑑𝑖𝑐𝑜𝑠</m:t>
                    </m:r>
                    <m:r>
                      <a:rPr lang="es-CO" sz="1100" i="1">
                        <a:solidFill>
                          <a:srgbClr val="000000"/>
                        </a:solidFill>
                        <a:effectLst/>
                        <a:latin typeface="Cambria Math" panose="02040503050406030204" pitchFamily="18" charset="0"/>
                        <a:ea typeface="Yu Mincho" panose="02020400000000000000" pitchFamily="18" charset="-128"/>
                      </a:rPr>
                      <m:t> </m:t>
                    </m:r>
                    <m:r>
                      <a:rPr lang="es-CO" sz="1100" i="1">
                        <a:solidFill>
                          <a:srgbClr val="000000"/>
                        </a:solidFill>
                        <a:effectLst/>
                        <a:latin typeface="Cambria Math" panose="02040503050406030204" pitchFamily="18" charset="0"/>
                        <a:ea typeface="Yu Mincho" panose="02020400000000000000" pitchFamily="18" charset="-128"/>
                      </a:rPr>
                      <m:t>𝑖𝑑𝑒𝑛𝑡𝑖𝑓𝑖𝑐𝑎𝑑𝑜𝑠</m:t>
                    </m:r>
                    <m:r>
                      <a:rPr lang="es-CO" sz="1100" i="1">
                        <a:solidFill>
                          <a:srgbClr val="000000"/>
                        </a:solidFill>
                        <a:effectLst/>
                        <a:latin typeface="Cambria Math" panose="02040503050406030204" pitchFamily="18" charset="0"/>
                        <a:ea typeface="Yu Mincho" panose="02020400000000000000" pitchFamily="18" charset="-128"/>
                      </a:rPr>
                      <m:t> </m:t>
                    </m:r>
                    <m:r>
                      <a:rPr lang="es-CO" sz="1100" i="1">
                        <a:solidFill>
                          <a:srgbClr val="000000"/>
                        </a:solidFill>
                        <a:effectLst/>
                        <a:latin typeface="Cambria Math" panose="02040503050406030204" pitchFamily="18" charset="0"/>
                        <a:ea typeface="Yu Mincho" panose="02020400000000000000" pitchFamily="18" charset="-128"/>
                      </a:rPr>
                      <m:t>𝑝𝑜𝑟</m:t>
                    </m:r>
                    <m:r>
                      <a:rPr lang="es-CO" sz="1100" i="1">
                        <a:solidFill>
                          <a:srgbClr val="000000"/>
                        </a:solidFill>
                        <a:effectLst/>
                        <a:latin typeface="Cambria Math" panose="02040503050406030204" pitchFamily="18" charset="0"/>
                        <a:ea typeface="Yu Mincho" panose="02020400000000000000" pitchFamily="18" charset="-128"/>
                      </a:rPr>
                      <m:t> </m:t>
                    </m:r>
                    <m:r>
                      <a:rPr lang="es-CO" sz="1100" i="1">
                        <a:solidFill>
                          <a:srgbClr val="000000"/>
                        </a:solidFill>
                        <a:effectLst/>
                        <a:latin typeface="Cambria Math" panose="02040503050406030204" pitchFamily="18" charset="0"/>
                        <a:ea typeface="Yu Mincho" panose="02020400000000000000" pitchFamily="18" charset="-128"/>
                      </a:rPr>
                      <m:t>𝐼𝐷</m:t>
                    </m:r>
                    <m:r>
                      <a:rPr lang="es-CO" sz="1100" i="1">
                        <a:solidFill>
                          <a:srgbClr val="000000"/>
                        </a:solidFill>
                        <a:effectLst/>
                        <a:latin typeface="Cambria Math" panose="02040503050406030204" pitchFamily="18" charset="0"/>
                        <a:ea typeface="Yu Mincho" panose="02020400000000000000" pitchFamily="18" charset="-128"/>
                      </a:rPr>
                      <m:t>.</m:t>
                    </m:r>
                  </m:oMath>
                </a14:m>
                <a:r>
                  <a:rPr lang="es-CO" sz="1100">
                    <a:solidFill>
                      <a:srgbClr val="000000"/>
                    </a:solidFill>
                    <a:effectLst/>
                    <a:latin typeface="Calibri Light" panose="020F0302020204030204" pitchFamily="34" charset="0"/>
                    <a:ea typeface="Yu Mincho" panose="02020400000000000000" pitchFamily="18" charset="-128"/>
                  </a:rPr>
                  <a:t> </a:t>
                </a:r>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𝑐𝑜𝑛𝑗𝑢𝑛𝑡𝑜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𝑠𝑜𝑙𝑖𝑐𝑖𝑡𝑢𝑑𝑒𝑠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𝑖𝑑𝑒𝑛𝑡𝑖𝑓𝑖𝑐𝑎𝑑𝑎𝑠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𝑝𝑜𝑟</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𝐼𝐷</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𝑠𝑒𝑟𝑣𝑖𝑐𝑖𝑜</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742950" lvl="1" indent="-285750" algn="just">
                  <a:lnSpc>
                    <a:spcPct val="115000"/>
                  </a:lnSpc>
                  <a:buFont typeface="+mj-lt"/>
                  <a:buAutoNum type="romanUcPeriod"/>
                </a:pPr>
                <a:r>
                  <a:rPr lang="es-CO" sz="1100" b="1">
                    <a:solidFill>
                      <a:srgbClr val="000000"/>
                    </a:solidFill>
                    <a:effectLst/>
                    <a:latin typeface="Calibri Light" panose="020F0302020204030204" pitchFamily="34" charset="0"/>
                    <a:ea typeface="Calibri" panose="020F0502020204030204" pitchFamily="34" charset="0"/>
                  </a:rPr>
                  <a:t>Parámetros</a:t>
                </a:r>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𝑖</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𝑑𝑜𝑐𝑢𝑚𝑒𝑛𝑡𝑜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𝑖𝑑𝑒𝑛𝑡𝑖𝑑𝑎𝑑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𝑎</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𝑖𝑛𝑖𝑐𝑖𝑜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𝑗𝑜𝑟𝑛𝑎𝑑𝑎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𝑙𝑎𝑏𝑜𝑟𝑎𝑙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𝑏</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𝑓𝑖𝑛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𝑗𝑜𝑟𝑛𝑎𝑑𝑎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𝑙𝑎𝑏𝑜𝑟𝑎𝑙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𝑡</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𝑚𝑖𝑛𝑢𝑡𝑜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𝑞𝑢𝑒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𝑒𝑠𝑡</m:t>
                    </m:r>
                    <m:r>
                      <a:rPr lang="es-CO" sz="1100" i="1">
                        <a:solidFill>
                          <a:srgbClr val="000000"/>
                        </a:solidFill>
                        <a:effectLst/>
                        <a:latin typeface="Cambria Math" panose="02040503050406030204" pitchFamily="18" charset="0"/>
                        <a:ea typeface="Calibri" panose="020F0502020204030204" pitchFamily="34" charset="0"/>
                      </a:rPr>
                      <m:t>á </m:t>
                    </m:r>
                    <m:r>
                      <a:rPr lang="es-CO" sz="1100" i="1">
                        <a:solidFill>
                          <a:srgbClr val="000000"/>
                        </a:solidFill>
                        <a:effectLst/>
                        <a:latin typeface="Cambria Math" panose="02040503050406030204" pitchFamily="18" charset="0"/>
                        <a:ea typeface="Calibri" panose="020F0502020204030204" pitchFamily="34" charset="0"/>
                      </a:rPr>
                      <m:t>𝑑𝑖𝑠𝑝𝑜𝑛𝑖𝑏𝑙𝑒</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𝑐</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𝑛</m:t>
                    </m:r>
                    <m:r>
                      <a:rPr lang="es-CO" sz="1100" i="1">
                        <a:solidFill>
                          <a:srgbClr val="000000"/>
                        </a:solidFill>
                        <a:effectLst/>
                        <a:latin typeface="Cambria Math" panose="02040503050406030204" pitchFamily="18" charset="0"/>
                        <a:ea typeface="Calibri" panose="020F0502020204030204" pitchFamily="34" charset="0"/>
                      </a:rPr>
                      <m:t>ú</m:t>
                    </m:r>
                    <m:r>
                      <a:rPr lang="es-CO" sz="1100" i="1">
                        <a:solidFill>
                          <a:srgbClr val="000000"/>
                        </a:solidFill>
                        <a:effectLst/>
                        <a:latin typeface="Cambria Math" panose="02040503050406030204" pitchFamily="18" charset="0"/>
                        <a:ea typeface="Calibri" panose="020F0502020204030204" pitchFamily="34" charset="0"/>
                      </a:rPr>
                      <m:t>𝑚𝑒𝑟𝑜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𝑠𝑜𝑙𝑖𝑐𝑖𝑡𝑢𝑑𝑒𝑠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𝑠𝑒𝑟𝑣𝑖𝑐𝑖𝑜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𝑞𝑢𝑒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h𝑎𝑛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𝑎𝑠𝑖𝑔𝑛𝑎𝑑𝑜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𝑎𝑙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oMath>
                </a14:m>
                <a:r>
                  <a:rPr lang="es-CO" sz="1100">
                    <a:solidFill>
                      <a:srgbClr val="000000"/>
                    </a:solidFill>
                    <a:effectLst/>
                    <a:latin typeface="Calibri Light" panose="020F0302020204030204" pitchFamily="34" charset="0"/>
                    <a:ea typeface="Yu Mincho" panose="02020400000000000000" pitchFamily="18" charset="-128"/>
                  </a:rPr>
                  <a:t> </a:t>
                </a:r>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Sup>
                      <m:sSubSupPr>
                        <m:ctrlPr>
                          <a:rPr lang="es-CO" sz="1100" i="1">
                            <a:solidFill>
                              <a:srgbClr val="000000"/>
                            </a:solidFill>
                            <a:effectLst/>
                            <a:latin typeface="Cambria Math" panose="02040503050406030204" pitchFamily="18" charset="0"/>
                            <a:ea typeface="Calibri" panose="020F0502020204030204" pitchFamily="34" charset="0"/>
                          </a:rPr>
                        </m:ctrlPr>
                      </m:sSubSupPr>
                      <m:e>
                        <m:r>
                          <a:rPr lang="es-CO" sz="1100" i="1">
                            <a:solidFill>
                              <a:srgbClr val="000000"/>
                            </a:solidFill>
                            <a:effectLst/>
                            <a:latin typeface="Cambria Math" panose="02040503050406030204" pitchFamily="18" charset="0"/>
                            <a:ea typeface="Calibri" panose="020F0502020204030204" pitchFamily="34" charset="0"/>
                          </a:rPr>
                          <m:t>𝑢</m:t>
                        </m:r>
                      </m:e>
                      <m:sub>
                        <m:r>
                          <a:rPr lang="es-CO" sz="1100" i="1">
                            <a:solidFill>
                              <a:srgbClr val="000000"/>
                            </a:solidFill>
                            <a:effectLst/>
                            <a:latin typeface="Cambria Math" panose="02040503050406030204" pitchFamily="18" charset="0"/>
                            <a:ea typeface="Calibri" panose="020F0502020204030204" pitchFamily="34" charset="0"/>
                          </a:rPr>
                          <m:t>𝑖</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𝑗</m:t>
                        </m:r>
                      </m:sub>
                      <m:sup>
                        <m:r>
                          <a:rPr lang="es-CO" sz="1100" i="1">
                            <a:solidFill>
                              <a:srgbClr val="000000"/>
                            </a:solidFill>
                            <a:effectLst/>
                            <a:latin typeface="Cambria Math" panose="02040503050406030204" pitchFamily="18" charset="0"/>
                            <a:ea typeface="Calibri" panose="020F0502020204030204" pitchFamily="34" charset="0"/>
                          </a:rPr>
                          <m:t>𝑚</m:t>
                        </m:r>
                      </m:sup>
                    </m:sSubSup>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𝑐𝑜𝑜𝑟𝑑𝑒𝑛𝑎𝑑𝑎𝑠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𝑖</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𝑗</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ú</m:t>
                    </m:r>
                    <m:r>
                      <a:rPr lang="es-CO" sz="1100" i="1">
                        <a:solidFill>
                          <a:srgbClr val="000000"/>
                        </a:solidFill>
                        <a:effectLst/>
                        <a:latin typeface="Cambria Math" panose="02040503050406030204" pitchFamily="18" charset="0"/>
                        <a:ea typeface="Calibri" panose="020F0502020204030204" pitchFamily="34" charset="0"/>
                      </a:rPr>
                      <m:t>𝑙𝑡𝑖𝑚𝑎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𝑢𝑏𝑖𝑐𝑎𝑐𝑖</m:t>
                    </m:r>
                    <m:r>
                      <a:rPr lang="es-CO" sz="1100" i="1">
                        <a:solidFill>
                          <a:srgbClr val="000000"/>
                        </a:solidFill>
                        <a:effectLst/>
                        <a:latin typeface="Cambria Math" panose="02040503050406030204" pitchFamily="18" charset="0"/>
                        <a:ea typeface="Calibri" panose="020F0502020204030204" pitchFamily="34" charset="0"/>
                      </a:rPr>
                      <m:t>ó</m:t>
                    </m:r>
                    <m:r>
                      <a:rPr lang="es-CO" sz="1100" i="1">
                        <a:solidFill>
                          <a:srgbClr val="000000"/>
                        </a:solidFill>
                        <a:effectLst/>
                        <a:latin typeface="Cambria Math" panose="02040503050406030204" pitchFamily="18" charset="0"/>
                        <a:ea typeface="Calibri" panose="020F0502020204030204" pitchFamily="34" charset="0"/>
                      </a:rPr>
                      <m:t>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𝑔𝑒𝑜𝑔𝑟</m:t>
                    </m:r>
                    <m:r>
                      <a:rPr lang="es-CO" sz="1100" i="1">
                        <a:solidFill>
                          <a:srgbClr val="000000"/>
                        </a:solidFill>
                        <a:effectLst/>
                        <a:latin typeface="Cambria Math" panose="02040503050406030204" pitchFamily="18" charset="0"/>
                        <a:ea typeface="Calibri" panose="020F0502020204030204" pitchFamily="34" charset="0"/>
                      </a:rPr>
                      <m:t>á</m:t>
                    </m:r>
                    <m:r>
                      <a:rPr lang="es-CO" sz="1100" i="1">
                        <a:solidFill>
                          <a:srgbClr val="000000"/>
                        </a:solidFill>
                        <a:effectLst/>
                        <a:latin typeface="Cambria Math" panose="02040503050406030204" pitchFamily="18" charset="0"/>
                        <a:ea typeface="Calibri" panose="020F0502020204030204" pitchFamily="34" charset="0"/>
                      </a:rPr>
                      <m:t>𝑓𝑖𝑐𝑎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é</m:t>
                    </m:r>
                    <m:r>
                      <a:rPr lang="es-CO" sz="1100" i="1">
                        <a:solidFill>
                          <a:srgbClr val="000000"/>
                        </a:solidFill>
                        <a:effectLst/>
                        <a:latin typeface="Cambria Math" panose="02040503050406030204" pitchFamily="18" charset="0"/>
                        <a:ea typeface="Calibri" panose="020F0502020204030204" pitchFamily="34" charset="0"/>
                      </a:rPr>
                      <m:t>𝑑𝑖𝑐𝑜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546100" indent="-6350" algn="just">
                  <a:lnSpc>
                    <a:spcPct val="115000"/>
                  </a:lnSpc>
                  <a:spcAft>
                    <a:spcPts val="1000"/>
                  </a:spcAft>
                </a:pPr>
                <a:r>
                  <a:rPr lang="es-CO" sz="1100">
                    <a:solidFill>
                      <a:srgbClr val="FF0000"/>
                    </a:solidFill>
                    <a:effectLst/>
                    <a:latin typeface="Calibri Light" panose="020F0302020204030204" pitchFamily="34" charset="0"/>
                    <a:ea typeface="Yu Mincho" panose="02020400000000000000" pitchFamily="18" charset="-128"/>
                  </a:rPr>
                  <a:t> </a:t>
                </a:r>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h</m:t>
                        </m:r>
                      </m:e>
                      <m:sub>
                        <m:r>
                          <a:rPr lang="es-CO" sz="1100" i="1">
                            <a:solidFill>
                              <a:srgbClr val="000000"/>
                            </a:solidFill>
                            <a:effectLst/>
                            <a:latin typeface="Cambria Math" panose="02040503050406030204" pitchFamily="18" charset="0"/>
                            <a:ea typeface="Calibri" panose="020F0502020204030204" pitchFamily="34" charset="0"/>
                          </a:rPr>
                          <m:t>𝑠</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𝑚𝑖𝑛𝑢𝑡𝑜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𝑞𝑢𝑒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𝑟𝑒𝑐𝑖𝑏𝑖</m:t>
                    </m:r>
                    <m:r>
                      <a:rPr lang="es-CO" sz="1100" i="1">
                        <a:solidFill>
                          <a:srgbClr val="000000"/>
                        </a:solidFill>
                        <a:effectLst/>
                        <a:latin typeface="Cambria Math" panose="02040503050406030204" pitchFamily="18" charset="0"/>
                        <a:ea typeface="Calibri" panose="020F0502020204030204" pitchFamily="34" charset="0"/>
                      </a:rPr>
                      <m:t>ó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𝑑</m:t>
                        </m:r>
                      </m:e>
                      <m:sub>
                        <m:r>
                          <a:rPr lang="es-CO" sz="1100" i="1">
                            <a:solidFill>
                              <a:srgbClr val="000000"/>
                            </a:solidFill>
                            <a:effectLst/>
                            <a:latin typeface="Cambria Math" panose="02040503050406030204" pitchFamily="18" charset="0"/>
                            <a:ea typeface="Calibri" panose="020F0502020204030204" pitchFamily="34" charset="0"/>
                          </a:rPr>
                          <m:t>𝑠</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𝑑𝑢𝑟𝑎𝑐𝑖</m:t>
                    </m:r>
                    <m:r>
                      <a:rPr lang="es-CO" sz="1100" i="1">
                        <a:solidFill>
                          <a:srgbClr val="000000"/>
                        </a:solidFill>
                        <a:effectLst/>
                        <a:latin typeface="Cambria Math" panose="02040503050406030204" pitchFamily="18" charset="0"/>
                        <a:ea typeface="Calibri" panose="020F0502020204030204" pitchFamily="34" charset="0"/>
                      </a:rPr>
                      <m:t>ó</m:t>
                    </m:r>
                    <m:r>
                      <a:rPr lang="es-CO" sz="1100" i="1">
                        <a:solidFill>
                          <a:srgbClr val="000000"/>
                        </a:solidFill>
                        <a:effectLst/>
                        <a:latin typeface="Cambria Math" panose="02040503050406030204" pitchFamily="18" charset="0"/>
                        <a:ea typeface="Calibri" panose="020F0502020204030204" pitchFamily="34" charset="0"/>
                      </a:rPr>
                      <m:t>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𝑎𝑡𝑒𝑛𝑐𝑖</m:t>
                    </m:r>
                    <m:r>
                      <a:rPr lang="es-CO" sz="1100" i="1">
                        <a:solidFill>
                          <a:srgbClr val="000000"/>
                        </a:solidFill>
                        <a:effectLst/>
                        <a:latin typeface="Cambria Math" panose="02040503050406030204" pitchFamily="18" charset="0"/>
                        <a:ea typeface="Calibri" panose="020F0502020204030204" pitchFamily="34" charset="0"/>
                      </a:rPr>
                      <m:t>ó</m:t>
                    </m:r>
                    <m:r>
                      <a:rPr lang="es-CO" sz="1100" i="1">
                        <a:solidFill>
                          <a:srgbClr val="000000"/>
                        </a:solidFill>
                        <a:effectLst/>
                        <a:latin typeface="Cambria Math" panose="02040503050406030204" pitchFamily="18" charset="0"/>
                        <a:ea typeface="Calibri" panose="020F0502020204030204" pitchFamily="34" charset="0"/>
                      </a:rPr>
                      <m:t>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𝑒</m:t>
                        </m:r>
                      </m:e>
                      <m:sub>
                        <m:r>
                          <a:rPr lang="es-CO" sz="1100" i="1">
                            <a:solidFill>
                              <a:srgbClr val="000000"/>
                            </a:solidFill>
                            <a:effectLst/>
                            <a:latin typeface="Cambria Math" panose="02040503050406030204" pitchFamily="18" charset="0"/>
                            <a:ea typeface="Calibri" panose="020F0502020204030204" pitchFamily="34" charset="0"/>
                          </a:rPr>
                          <m:t>𝑠</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𝑒𝑛𝑡𝑖𝑑𝑎𝑑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𝑞𝑢𝑒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m:t>
                    </m:r>
                    <m:r>
                      <a:rPr lang="es-CO" sz="1100" i="1">
                        <a:solidFill>
                          <a:srgbClr val="000000"/>
                        </a:solidFill>
                        <a:effectLst/>
                        <a:latin typeface="Cambria Math" panose="02040503050406030204" pitchFamily="18" charset="0"/>
                        <a:ea typeface="Calibri" panose="020F0502020204030204" pitchFamily="34" charset="0"/>
                      </a:rPr>
                      <m:t>ó </m:t>
                    </m:r>
                    <m:r>
                      <a:rPr lang="es-CO" sz="1100" i="1">
                        <a:solidFill>
                          <a:srgbClr val="000000"/>
                        </a:solidFill>
                        <a:effectLst/>
                        <a:latin typeface="Cambria Math" panose="02040503050406030204" pitchFamily="18" charset="0"/>
                        <a:ea typeface="Calibri" panose="020F0502020204030204" pitchFamily="34" charset="0"/>
                      </a:rPr>
                      <m:t>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𝑠𝑒𝑟𝑣𝑖𝑐𝑖𝑜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Sup>
                      <m:sSubSupPr>
                        <m:ctrlPr>
                          <a:rPr lang="es-CO" sz="1100" i="1">
                            <a:solidFill>
                              <a:srgbClr val="000000"/>
                            </a:solidFill>
                            <a:effectLst/>
                            <a:latin typeface="Cambria Math" panose="02040503050406030204" pitchFamily="18" charset="0"/>
                            <a:ea typeface="Calibri" panose="020F0502020204030204" pitchFamily="34" charset="0"/>
                          </a:rPr>
                        </m:ctrlPr>
                      </m:sSubSupPr>
                      <m:e>
                        <m:r>
                          <a:rPr lang="es-CO" sz="1100" i="1">
                            <a:solidFill>
                              <a:srgbClr val="000000"/>
                            </a:solidFill>
                            <a:effectLst/>
                            <a:latin typeface="Cambria Math" panose="02040503050406030204" pitchFamily="18" charset="0"/>
                            <a:ea typeface="Calibri" panose="020F0502020204030204" pitchFamily="34" charset="0"/>
                          </a:rPr>
                          <m:t>𝑣</m:t>
                        </m:r>
                      </m:e>
                      <m:sub>
                        <m:r>
                          <a:rPr lang="es-CO" sz="1100" i="1">
                            <a:solidFill>
                              <a:srgbClr val="000000"/>
                            </a:solidFill>
                            <a:effectLst/>
                            <a:latin typeface="Cambria Math" panose="02040503050406030204" pitchFamily="18" charset="0"/>
                            <a:ea typeface="Calibri" panose="020F0502020204030204" pitchFamily="34" charset="0"/>
                          </a:rPr>
                          <m:t>𝑖</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𝑗</m:t>
                        </m:r>
                      </m:sub>
                      <m:sup>
                        <m:r>
                          <a:rPr lang="es-CO" sz="1100" i="1">
                            <a:solidFill>
                              <a:srgbClr val="000000"/>
                            </a:solidFill>
                            <a:effectLst/>
                            <a:latin typeface="Cambria Math" panose="02040503050406030204" pitchFamily="18" charset="0"/>
                            <a:ea typeface="Calibri" panose="020F0502020204030204" pitchFamily="34" charset="0"/>
                          </a:rPr>
                          <m:t>𝑠</m:t>
                        </m:r>
                      </m:sup>
                    </m:sSubSup>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𝑐𝑜𝑜𝑟𝑑𝑒𝑛𝑎𝑑𝑎𝑠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𝑖</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𝑗</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𝑢𝑏𝑖𝑐𝑎𝑐𝑖</m:t>
                    </m:r>
                    <m:r>
                      <a:rPr lang="es-CO" sz="1100" i="1">
                        <a:solidFill>
                          <a:srgbClr val="000000"/>
                        </a:solidFill>
                        <a:effectLst/>
                        <a:latin typeface="Cambria Math" panose="02040503050406030204" pitchFamily="18" charset="0"/>
                        <a:ea typeface="Calibri" panose="020F0502020204030204" pitchFamily="34" charset="0"/>
                      </a:rPr>
                      <m:t>ó</m:t>
                    </m:r>
                    <m:r>
                      <a:rPr lang="es-CO" sz="1100" i="1">
                        <a:solidFill>
                          <a:srgbClr val="000000"/>
                        </a:solidFill>
                        <a:effectLst/>
                        <a:latin typeface="Cambria Math" panose="02040503050406030204" pitchFamily="18" charset="0"/>
                        <a:ea typeface="Calibri" panose="020F0502020204030204" pitchFamily="34" charset="0"/>
                      </a:rPr>
                      <m:t>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𝑔𝑒𝑜𝑔𝑟</m:t>
                    </m:r>
                    <m:r>
                      <a:rPr lang="es-CO" sz="1100" i="1">
                        <a:solidFill>
                          <a:srgbClr val="000000"/>
                        </a:solidFill>
                        <a:effectLst/>
                        <a:latin typeface="Cambria Math" panose="02040503050406030204" pitchFamily="18" charset="0"/>
                        <a:ea typeface="Calibri" panose="020F0502020204030204" pitchFamily="34" charset="0"/>
                      </a:rPr>
                      <m:t>á</m:t>
                    </m:r>
                    <m:r>
                      <a:rPr lang="es-CO" sz="1100" i="1">
                        <a:solidFill>
                          <a:srgbClr val="000000"/>
                        </a:solidFill>
                        <a:effectLst/>
                        <a:latin typeface="Cambria Math" panose="02040503050406030204" pitchFamily="18" charset="0"/>
                        <a:ea typeface="Calibri" panose="020F0502020204030204" pitchFamily="34" charset="0"/>
                      </a:rPr>
                      <m:t>𝑓𝑖𝑐𝑎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s-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𝑓</m:t>
                        </m:r>
                      </m:e>
                      <m:sub>
                        <m:r>
                          <a:rPr lang="es-CO" sz="1100" i="1">
                            <a:solidFill>
                              <a:srgbClr val="000000"/>
                            </a:solidFill>
                            <a:effectLst/>
                            <a:latin typeface="Cambria Math" panose="02040503050406030204" pitchFamily="18" charset="0"/>
                            <a:ea typeface="Calibri" panose="020F0502020204030204" pitchFamily="34" charset="0"/>
                          </a:rPr>
                          <m:t>𝑒</m:t>
                        </m:r>
                      </m:sub>
                    </m:sSub>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𝑡𝑖𝑒𝑚𝑝𝑜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𝑒𝑛</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𝑚𝑖𝑛𝑢𝑡𝑜𝑠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𝑑𝑒𝑛𝑡𝑟𝑜</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𝑐𝑢𝑎𝑙</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𝑑𝑒𝑏𝑒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𝑎𝑡𝑒𝑛𝑑𝑒𝑟</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𝑠𝑜𝑙𝑖𝑐𝑖𝑡𝑢𝑑𝑒𝑠</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𝑑𝑒</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𝑙𝑎</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𝑒𝑛𝑡𝑖𝑑𝑎𝑑</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𝑒</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𝐸</m:t>
                    </m:r>
                    <m:r>
                      <a:rPr lang="es-CO" sz="1100" i="1">
                        <a:solidFill>
                          <a:srgbClr val="000000"/>
                        </a:solidFill>
                        <a:effectLst/>
                        <a:latin typeface="Cambria Math" panose="02040503050406030204" pitchFamily="18" charset="0"/>
                        <a:ea typeface="Calibri" panose="020F0502020204030204" pitchFamily="34" charset="0"/>
                      </a:rPr>
                      <m:t>.</m:t>
                    </m:r>
                  </m:oMath>
                </a14:m>
                <a:endParaRPr lang="es-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endParaRPr lang="es-CO" sz="1100">
                  <a:solidFill>
                    <a:srgbClr val="000000"/>
                  </a:solidFill>
                  <a:effectLst/>
                  <a:latin typeface="Calibri" panose="020F0502020204030204" pitchFamily="34" charset="0"/>
                  <a:ea typeface="Calibri" panose="020F0502020204030204" pitchFamily="34" charset="0"/>
                </a:endParaRPr>
              </a:p>
            </p:txBody>
          </p:sp>
        </mc:Choice>
        <mc:Fallback xmlns="">
          <p:sp>
            <p:nvSpPr>
              <p:cNvPr id="5" name="CuadroTexto 4">
                <a:extLst>
                  <a:ext uri="{FF2B5EF4-FFF2-40B4-BE49-F238E27FC236}">
                    <a16:creationId xmlns:a16="http://schemas.microsoft.com/office/drawing/2014/main" id="{BBB7BBB2-8B00-21F7-C9F7-E69F5A0F7B8F}"/>
                  </a:ext>
                </a:extLst>
              </p:cNvPr>
              <p:cNvSpPr txBox="1">
                <a:spLocks noRot="1" noChangeAspect="1" noMove="1" noResize="1" noEditPoints="1" noAdjustHandles="1" noChangeArrowheads="1" noChangeShapeType="1" noTextEdit="1"/>
              </p:cNvSpPr>
              <p:nvPr/>
            </p:nvSpPr>
            <p:spPr>
              <a:xfrm>
                <a:off x="4390777" y="975839"/>
                <a:ext cx="7278254" cy="5549276"/>
              </a:xfrm>
              <a:prstGeom prst="rect">
                <a:avLst/>
              </a:prstGeom>
              <a:blipFill>
                <a:blip r:embed="rId2"/>
                <a:stretch>
                  <a:fillRect/>
                </a:stretch>
              </a:blipFill>
            </p:spPr>
            <p:txBody>
              <a:bodyPr/>
              <a:lstStyle/>
              <a:p>
                <a:r>
                  <a:rPr lang="en-US">
                    <a:noFill/>
                  </a:rPr>
                  <a:t> </a:t>
                </a:r>
              </a:p>
            </p:txBody>
          </p:sp>
        </mc:Fallback>
      </mc:AlternateContent>
      <p:sp>
        <p:nvSpPr>
          <p:cNvPr id="13" name="Google Shape;166;p34">
            <a:extLst>
              <a:ext uri="{FF2B5EF4-FFF2-40B4-BE49-F238E27FC236}">
                <a16:creationId xmlns:a16="http://schemas.microsoft.com/office/drawing/2014/main" id="{9561798B-D027-8B70-D0D0-D0BD25635177}"/>
              </a:ext>
            </a:extLst>
          </p:cNvPr>
          <p:cNvSpPr/>
          <p:nvPr/>
        </p:nvSpPr>
        <p:spPr>
          <a:xfrm>
            <a:off x="1514248" y="1562730"/>
            <a:ext cx="2969262" cy="417594"/>
          </a:xfrm>
          <a:prstGeom prst="roundRect">
            <a:avLst>
              <a:gd name="adj" fmla="val 50000"/>
            </a:avLst>
          </a:prstGeom>
          <a:solidFill>
            <a:srgbClr val="DBE6FF"/>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Se itera sobre </a:t>
            </a:r>
            <a:r>
              <a:rPr lang="es-CO" sz="1400" b="1" kern="0">
                <a:solidFill>
                  <a:srgbClr val="0B1EBE"/>
                </a:solidFill>
                <a:latin typeface="Poppins"/>
                <a:cs typeface="Poppins"/>
                <a:sym typeface="Poppins"/>
              </a:rPr>
              <a:t>las</a:t>
            </a:r>
            <a:r>
              <a:rPr kumimoji="0" lang="es-CO" sz="1400" b="1" i="0" u="none" strike="noStrike" kern="0" cap="none" spc="0" normalizeH="0" baseline="0">
                <a:ln>
                  <a:noFill/>
                </a:ln>
                <a:solidFill>
                  <a:srgbClr val="0B1EBE"/>
                </a:solidFill>
                <a:effectLst/>
                <a:uLnTx/>
                <a:uFillTx/>
                <a:latin typeface="Poppins"/>
                <a:cs typeface="Poppins"/>
                <a:sym typeface="Poppins"/>
              </a:rPr>
              <a:t> solicitudes</a:t>
            </a:r>
            <a:endParaRPr lang="es-CO" sz="1400" b="1" i="0" u="none" strike="noStrike" kern="0" cap="none" spc="0" normalizeH="0" baseline="0">
              <a:ln>
                <a:noFill/>
              </a:ln>
              <a:solidFill>
                <a:srgbClr val="0B1EBE"/>
              </a:solidFill>
              <a:effectLst/>
              <a:uLnTx/>
              <a:uFillTx/>
              <a:latin typeface="Poppins"/>
              <a:cs typeface="Poppins"/>
            </a:endParaRPr>
          </a:p>
        </p:txBody>
      </p:sp>
      <p:sp>
        <p:nvSpPr>
          <p:cNvPr id="15" name="Google Shape;166;p34">
            <a:extLst>
              <a:ext uri="{FF2B5EF4-FFF2-40B4-BE49-F238E27FC236}">
                <a16:creationId xmlns:a16="http://schemas.microsoft.com/office/drawing/2014/main" id="{1309DE27-E1D7-595B-D575-AD005251B6DD}"/>
              </a:ext>
            </a:extLst>
          </p:cNvPr>
          <p:cNvSpPr/>
          <p:nvPr/>
        </p:nvSpPr>
        <p:spPr>
          <a:xfrm>
            <a:off x="2805947" y="4320467"/>
            <a:ext cx="1916316" cy="417594"/>
          </a:xfrm>
          <a:prstGeom prst="roundRect">
            <a:avLst>
              <a:gd name="adj" fmla="val 50000"/>
            </a:avLst>
          </a:prstGeom>
          <a:solidFill>
            <a:srgbClr val="D4C6FD"/>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b="1" kern="0">
                <a:solidFill>
                  <a:srgbClr val="7030A0"/>
                </a:solidFill>
                <a:latin typeface="Poppins"/>
                <a:cs typeface="Poppins"/>
                <a:sym typeface="Poppins"/>
              </a:rPr>
              <a:t>en orden de:</a:t>
            </a:r>
            <a:endParaRPr lang="es-ES" sz="1400" b="1" kern="0">
              <a:solidFill>
                <a:srgbClr val="7030A0"/>
              </a:solidFill>
              <a:latin typeface="Poppins"/>
              <a:cs typeface="Poppins"/>
              <a:sym typeface="Poppins"/>
            </a:endParaRPr>
          </a:p>
        </p:txBody>
      </p:sp>
      <p:cxnSp>
        <p:nvCxnSpPr>
          <p:cNvPr id="17" name="Straight Arrow Connector 16">
            <a:extLst>
              <a:ext uri="{FF2B5EF4-FFF2-40B4-BE49-F238E27FC236}">
                <a16:creationId xmlns:a16="http://schemas.microsoft.com/office/drawing/2014/main" id="{1662D2E3-AFC7-895E-B379-A1D6128D0390}"/>
              </a:ext>
            </a:extLst>
          </p:cNvPr>
          <p:cNvCxnSpPr>
            <a:cxnSpLocks/>
          </p:cNvCxnSpPr>
          <p:nvPr/>
        </p:nvCxnSpPr>
        <p:spPr>
          <a:xfrm flipH="1">
            <a:off x="4483510" y="1771527"/>
            <a:ext cx="805825" cy="0"/>
          </a:xfrm>
          <a:prstGeom prst="straightConnector1">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27C10B-5676-639B-090F-0F91FE4701E9}"/>
              </a:ext>
            </a:extLst>
          </p:cNvPr>
          <p:cNvCxnSpPr>
            <a:cxnSpLocks/>
            <a:endCxn id="15" idx="0"/>
          </p:cNvCxnSpPr>
          <p:nvPr/>
        </p:nvCxnSpPr>
        <p:spPr>
          <a:xfrm>
            <a:off x="3764105" y="1980324"/>
            <a:ext cx="0" cy="2340143"/>
          </a:xfrm>
          <a:prstGeom prst="straightConnector1">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34" name="Google Shape;163;p34">
            <a:extLst>
              <a:ext uri="{FF2B5EF4-FFF2-40B4-BE49-F238E27FC236}">
                <a16:creationId xmlns:a16="http://schemas.microsoft.com/office/drawing/2014/main" id="{D45FDA97-2B4F-D4B0-40DE-DC4E82DB4731}"/>
              </a:ext>
            </a:extLst>
          </p:cNvPr>
          <p:cNvSpPr txBox="1">
            <a:spLocks/>
          </p:cNvSpPr>
          <p:nvPr/>
        </p:nvSpPr>
        <p:spPr>
          <a:xfrm>
            <a:off x="1919622" y="4732983"/>
            <a:ext cx="3688966" cy="619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lang="es-ES" b="1" kern="0">
                <a:solidFill>
                  <a:schemeClr val="tx1"/>
                </a:solidFill>
              </a:rPr>
              <a:t>ASIGNACIÓN</a:t>
            </a:r>
          </a:p>
          <a:p>
            <a:pPr marL="0" indent="0">
              <a:defRPr/>
            </a:pPr>
            <a:r>
              <a:rPr lang="es-ES" b="1" kern="0">
                <a:solidFill>
                  <a:schemeClr val="tx1"/>
                </a:solidFill>
              </a:rPr>
              <a:t>min. de recepción</a:t>
            </a:r>
            <a:endParaRPr lang="en-US" b="1">
              <a:solidFill>
                <a:schemeClr val="tx1"/>
              </a:solidFill>
            </a:endParaRP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chemeClr val="tx1"/>
              </a:solidFill>
              <a:effectLst/>
              <a:uLnTx/>
              <a:uFillTx/>
              <a:latin typeface="Poppins"/>
              <a:cs typeface="Poppins"/>
              <a:sym typeface="Poppins"/>
            </a:endParaRP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chemeClr val="tx1"/>
              </a:solidFill>
              <a:effectLst/>
              <a:uLnTx/>
              <a:uFillTx/>
              <a:latin typeface="Poppins"/>
              <a:cs typeface="Poppins"/>
              <a:sym typeface="Poppins"/>
            </a:endParaRPr>
          </a:p>
        </p:txBody>
      </p:sp>
      <p:cxnSp>
        <p:nvCxnSpPr>
          <p:cNvPr id="39" name="Straight Arrow Connector 38">
            <a:extLst>
              <a:ext uri="{FF2B5EF4-FFF2-40B4-BE49-F238E27FC236}">
                <a16:creationId xmlns:a16="http://schemas.microsoft.com/office/drawing/2014/main" id="{0BC5B8D1-574C-BE9D-AFCD-83F8F6FB9C8C}"/>
              </a:ext>
            </a:extLst>
          </p:cNvPr>
          <p:cNvCxnSpPr>
            <a:cxnSpLocks/>
            <a:stCxn id="15" idx="3"/>
          </p:cNvCxnSpPr>
          <p:nvPr/>
        </p:nvCxnSpPr>
        <p:spPr>
          <a:xfrm>
            <a:off x="4722263" y="4529264"/>
            <a:ext cx="626671" cy="0"/>
          </a:xfrm>
          <a:prstGeom prst="straightConnector1">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8258C96C-CB91-46D3-9B9E-9579EB4A74D4}"/>
              </a:ext>
            </a:extLst>
          </p:cNvPr>
          <p:cNvSpPr>
            <a:spLocks noGrp="1"/>
          </p:cNvSpPr>
          <p:nvPr>
            <p:ph type="sldNum" sz="quarter" idx="12"/>
          </p:nvPr>
        </p:nvSpPr>
        <p:spPr/>
        <p:txBody>
          <a:bodyPr/>
          <a:lstStyle/>
          <a:p>
            <a:fld id="{4D6B71C8-6ADD-42EE-9728-D96CC2FBCF5E}" type="slidenum">
              <a:rPr lang="es-CO" smtClean="0"/>
              <a:t>21</a:t>
            </a:fld>
            <a:endParaRPr lang="es-CO"/>
          </a:p>
        </p:txBody>
      </p:sp>
    </p:spTree>
    <p:extLst>
      <p:ext uri="{BB962C8B-B14F-4D97-AF65-F5344CB8AC3E}">
        <p14:creationId xmlns:p14="http://schemas.microsoft.com/office/powerpoint/2010/main" val="1202214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lineal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DACE2A-FA03-8972-2B80-95F106F1415C}"/>
                  </a:ext>
                </a:extLst>
              </p:cNvPr>
              <p:cNvSpPr txBox="1"/>
              <p:nvPr/>
            </p:nvSpPr>
            <p:spPr>
              <a:xfrm>
                <a:off x="307574" y="1569030"/>
                <a:ext cx="5121653" cy="2426690"/>
              </a:xfrm>
              <a:prstGeom prst="rect">
                <a:avLst/>
              </a:prstGeom>
              <a:noFill/>
            </p:spPr>
            <p:txBody>
              <a:bodyPr wrap="square" rtlCol="0">
                <a:spAutoFit/>
              </a:bodyPr>
              <a:lstStyle/>
              <a:p>
                <a:pPr marL="546100" indent="-6350" algn="just">
                  <a:lnSpc>
                    <a:spcPct val="115000"/>
                  </a:lnSpc>
                  <a:spcAft>
                    <a:spcPts val="1000"/>
                  </a:spcAft>
                </a:pPr>
                <a:r>
                  <a:rPr lang="es-CO" sz="1100">
                    <a:solidFill>
                      <a:srgbClr val="000000"/>
                    </a:solidFill>
                    <a:effectLst/>
                    <a:latin typeface="Calibri Light" panose="020F0302020204030204" pitchFamily="34" charset="0"/>
                    <a:ea typeface="Yu Mincho" panose="02020400000000000000" pitchFamily="18" charset="-128"/>
                  </a:rPr>
                  <a:t> </a:t>
                </a:r>
                <a:endParaRPr lang="en-CO" sz="1100">
                  <a:solidFill>
                    <a:srgbClr val="000000"/>
                  </a:solidFill>
                  <a:effectLst/>
                  <a:latin typeface="Calibri" panose="020F0502020204030204" pitchFamily="34" charset="0"/>
                  <a:ea typeface="Calibri" panose="020F0502020204030204" pitchFamily="34" charset="0"/>
                </a:endParaRPr>
              </a:p>
              <a:p>
                <a:pPr marL="742950" lvl="1" indent="-285750" algn="just">
                  <a:lnSpc>
                    <a:spcPct val="107000"/>
                  </a:lnSpc>
                  <a:spcAft>
                    <a:spcPts val="800"/>
                  </a:spcAft>
                  <a:buFont typeface="+mj-lt"/>
                  <a:buAutoNum type="romanUcPeriod" startAt="3"/>
                </a:pPr>
                <a:r>
                  <a:rPr lang="es-CO" sz="1100" b="1">
                    <a:solidFill>
                      <a:srgbClr val="000000"/>
                    </a:solidFill>
                    <a:effectLst/>
                    <a:latin typeface="Calibri Light" panose="020F0302020204030204" pitchFamily="34" charset="0"/>
                    <a:ea typeface="Yu Mincho" panose="02020400000000000000" pitchFamily="18" charset="-128"/>
                  </a:rPr>
                  <a:t>Parámetros complementarios </a:t>
                </a:r>
                <a:endParaRPr lang="en-CO" sz="1100">
                  <a:solidFill>
                    <a:srgbClr val="000000"/>
                  </a:solidFill>
                  <a:effectLst/>
                  <a:latin typeface="Calibri" panose="020F0502020204030204" pitchFamily="34" charset="0"/>
                  <a:ea typeface="Calibri" panose="020F0502020204030204" pitchFamily="34" charset="0"/>
                </a:endParaRPr>
              </a:p>
              <a:p>
                <a:pPr marL="228600" indent="-6350" algn="just">
                  <a:lnSpc>
                    <a:spcPct val="107000"/>
                  </a:lnSpc>
                  <a:spcAft>
                    <a:spcPts val="800"/>
                  </a:spcAft>
                </a:pPr>
                <a:r>
                  <a:rPr lang="es-CO" sz="1100">
                    <a:solidFill>
                      <a:srgbClr val="000000"/>
                    </a:solidFill>
                    <a:effectLst/>
                    <a:latin typeface="Calibri Light" panose="020F0302020204030204" pitchFamily="34" charset="0"/>
                    <a:ea typeface="Yu Mincho" panose="02020400000000000000" pitchFamily="18" charset="-128"/>
                  </a:rPr>
                  <a:t>Cada vez que se corre el modelo de optimización se actualizan los siguientes parámetros de acuerdo a la información de la solicitud que llega.</a:t>
                </a:r>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r>
                          <a:rPr lang="es-CO" sz="1000" i="1">
                            <a:solidFill>
                              <a:srgbClr val="000000"/>
                            </a:solidFill>
                            <a:effectLst/>
                            <a:latin typeface="Cambria Math" panose="02040503050406030204" pitchFamily="18" charset="0"/>
                            <a:ea typeface="Calibri" panose="020F0502020204030204" pitchFamily="34" charset="0"/>
                          </a:rPr>
                          <m:t>_</m:t>
                        </m:r>
                        <m:r>
                          <a:rPr lang="es-CO" sz="1000" i="1">
                            <a:solidFill>
                              <a:srgbClr val="000000"/>
                            </a:solidFill>
                            <a:effectLst/>
                            <a:latin typeface="Cambria Math" panose="02040503050406030204" pitchFamily="18" charset="0"/>
                            <a:ea typeface="Calibri" panose="020F0502020204030204" pitchFamily="34" charset="0"/>
                          </a:rPr>
                          <m:t>𝑚𝑎𝑥</m:t>
                        </m:r>
                      </m:e>
                      <m:sub>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𝑡𝑖𝑒𝑚𝑝𝑜</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á</m:t>
                    </m:r>
                    <m:r>
                      <a:rPr lang="es-CO" sz="1000" i="1">
                        <a:solidFill>
                          <a:srgbClr val="000000"/>
                        </a:solidFill>
                        <a:effectLst/>
                        <a:latin typeface="Cambria Math" panose="02040503050406030204" pitchFamily="18" charset="0"/>
                        <a:ea typeface="Calibri" panose="020F0502020204030204" pitchFamily="34" charset="0"/>
                      </a:rPr>
                      <m:t>𝑥𝑖𝑚𝑜</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𝑒𝑛</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𝑚𝑖𝑛</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𝑝𝑎𝑟𝑎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𝑐𝑜𝑚𝑒𝑛𝑧𝑎𝑟</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𝑢𝑛𝑎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𝑠𝑜𝑙𝑖𝑐𝑖𝑡𝑢𝑑</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𝑆</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𝑑𝑒</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𝑙𝑎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𝑒𝑛𝑡𝑖𝑑𝑎𝑑</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𝐸</m:t>
                    </m:r>
                    <m:r>
                      <a:rPr lang="es-CO" sz="1000" i="1">
                        <a:solidFill>
                          <a:srgbClr val="000000"/>
                        </a:solidFill>
                        <a:effectLst/>
                        <a:latin typeface="Cambria Math" panose="02040503050406030204" pitchFamily="18" charset="0"/>
                        <a:ea typeface="Calibri" panose="020F0502020204030204" pitchFamily="34" charset="0"/>
                      </a:rPr>
                      <m:t>= </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h</m:t>
                        </m:r>
                      </m:e>
                      <m:sub>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 + </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𝑓</m:t>
                        </m:r>
                      </m:e>
                      <m:sub>
                        <m:r>
                          <a:rPr lang="es-CO" sz="1000" i="1">
                            <a:solidFill>
                              <a:srgbClr val="000000"/>
                            </a:solidFill>
                            <a:effectLst/>
                            <a:latin typeface="Cambria Math" panose="02040503050406030204" pitchFamily="18" charset="0"/>
                            <a:ea typeface="Calibri" panose="020F0502020204030204" pitchFamily="34" charset="0"/>
                          </a:rPr>
                          <m:t>𝑒</m:t>
                        </m:r>
                      </m:sub>
                    </m:sSub>
                    <m:d>
                      <m:dPr>
                        <m:ctrlPr>
                          <a:rPr lang="en-CO" sz="1000" i="1">
                            <a:solidFill>
                              <a:srgbClr val="000000"/>
                            </a:solidFill>
                            <a:effectLst/>
                            <a:latin typeface="Cambria Math" panose="02040503050406030204" pitchFamily="18" charset="0"/>
                            <a:ea typeface="Calibri" panose="020F0502020204030204" pitchFamily="34" charset="0"/>
                          </a:rPr>
                        </m:ctrlPr>
                      </m:dPr>
                      <m:e>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𝑒</m:t>
                            </m:r>
                          </m:e>
                          <m:sub>
                            <m:r>
                              <a:rPr lang="es-CO" sz="1000" i="1">
                                <a:solidFill>
                                  <a:srgbClr val="000000"/>
                                </a:solidFill>
                                <a:effectLst/>
                                <a:latin typeface="Cambria Math" panose="02040503050406030204" pitchFamily="18" charset="0"/>
                                <a:ea typeface="Calibri" panose="020F0502020204030204" pitchFamily="34" charset="0"/>
                              </a:rPr>
                              <m:t>𝑠</m:t>
                            </m:r>
                          </m:sub>
                        </m:sSub>
                      </m:e>
                    </m:d>
                  </m:oMath>
                </a14:m>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14:m>
                  <m:oMath xmlns:m="http://schemas.openxmlformats.org/officeDocument/2006/math">
                    <m:r>
                      <a:rPr lang="es-CO" sz="1000" i="1">
                        <a:solidFill>
                          <a:srgbClr val="000000"/>
                        </a:solidFill>
                        <a:effectLst/>
                        <a:latin typeface="Cambria Math" panose="02040503050406030204" pitchFamily="18" charset="0"/>
                        <a:ea typeface="Calibri" panose="020F05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𝑑𝑖𝑠𝑡𝑎𝑛𝑐𝑖𝑎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𝑒𝑛</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𝑡𝑖𝑒𝑚𝑝𝑜</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𝑒𝑛𝑡𝑟𝑒</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𝑒𝑙</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é</m:t>
                    </m:r>
                    <m:r>
                      <a:rPr lang="es-CO" sz="1000" i="1">
                        <a:solidFill>
                          <a:srgbClr val="000000"/>
                        </a:solidFill>
                        <a:effectLst/>
                        <a:latin typeface="Cambria Math" panose="02040503050406030204" pitchFamily="18" charset="0"/>
                        <a:ea typeface="Calibri" panose="020F0502020204030204" pitchFamily="34" charset="0"/>
                      </a:rPr>
                      <m:t>𝑑𝑖𝑐𝑜</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𝑦</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𝑙𝑎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𝑠𝑜𝑙𝑖𝑐𝑖𝑡𝑢𝑑</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𝑆</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𝑑𝑖𝑠𝑡𝑎𝑛𝑐𝑖𝑎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h𝑎𝑣𝑒𝑟𝑠𝑖𝑎𝑛𝑎</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𝑣𝑒𝑙𝑜𝑐𝑖𝑑𝑎𝑑</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𝑝𝑟𝑜𝑚𝑒𝑑𝑖𝑜</m:t>
                    </m:r>
                    <m:r>
                      <a:rPr lang="es-CO" sz="1000" i="1">
                        <a:solidFill>
                          <a:srgbClr val="000000"/>
                        </a:solidFill>
                        <a:effectLst/>
                        <a:latin typeface="Cambria Math" panose="02040503050406030204" pitchFamily="18" charset="0"/>
                        <a:ea typeface="Calibri" panose="020F0502020204030204" pitchFamily="34" charset="0"/>
                      </a:rPr>
                      <m:t>.</m:t>
                    </m:r>
                  </m:oMath>
                </a14:m>
                <a:endParaRPr lang="en-CO" sz="1100">
                  <a:solidFill>
                    <a:srgbClr val="000000"/>
                  </a:solidFill>
                  <a:effectLst/>
                  <a:latin typeface="Calibri" panose="020F0502020204030204" pitchFamily="34" charset="0"/>
                  <a:ea typeface="Calibri" panose="020F0502020204030204" pitchFamily="34" charset="0"/>
                </a:endParaRPr>
              </a:p>
              <a:p>
                <a:endParaRPr lang="en-CO"/>
              </a:p>
            </p:txBody>
          </p:sp>
        </mc:Choice>
        <mc:Fallback xmlns="">
          <p:sp>
            <p:nvSpPr>
              <p:cNvPr id="10" name="TextBox 9">
                <a:extLst>
                  <a:ext uri="{FF2B5EF4-FFF2-40B4-BE49-F238E27FC236}">
                    <a16:creationId xmlns:a16="http://schemas.microsoft.com/office/drawing/2014/main" id="{BADACE2A-FA03-8972-2B80-95F106F1415C}"/>
                  </a:ext>
                </a:extLst>
              </p:cNvPr>
              <p:cNvSpPr txBox="1">
                <a:spLocks noRot="1" noChangeAspect="1" noMove="1" noResize="1" noEditPoints="1" noAdjustHandles="1" noChangeArrowheads="1" noChangeShapeType="1" noTextEdit="1"/>
              </p:cNvSpPr>
              <p:nvPr/>
            </p:nvSpPr>
            <p:spPr>
              <a:xfrm>
                <a:off x="307574" y="1569030"/>
                <a:ext cx="5121653" cy="24266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85B9A6-531B-8070-53F1-67C4508B8470}"/>
                  </a:ext>
                </a:extLst>
              </p:cNvPr>
              <p:cNvSpPr txBox="1"/>
              <p:nvPr/>
            </p:nvSpPr>
            <p:spPr>
              <a:xfrm>
                <a:off x="5212710" y="83979"/>
                <a:ext cx="6177610" cy="6098336"/>
              </a:xfrm>
              <a:prstGeom prst="rect">
                <a:avLst/>
              </a:prstGeom>
              <a:noFill/>
            </p:spPr>
            <p:txBody>
              <a:bodyPr wrap="square" rtlCol="0">
                <a:spAutoFit/>
              </a:bodyPr>
              <a:lstStyle/>
              <a:p>
                <a:pPr marL="546100" indent="-6350" algn="just">
                  <a:lnSpc>
                    <a:spcPct val="107000"/>
                  </a:lnSpc>
                  <a:spcAft>
                    <a:spcPts val="800"/>
                  </a:spcAft>
                </a:pPr>
                <a:r>
                  <a:rPr lang="es-CO" sz="1100">
                    <a:solidFill>
                      <a:srgbClr val="000000"/>
                    </a:solidFill>
                    <a:effectLst/>
                    <a:latin typeface="Calibri Light" panose="020F0302020204030204" pitchFamily="34" charset="0"/>
                    <a:ea typeface="Calibri" panose="020F0502020204030204" pitchFamily="34" charset="0"/>
                  </a:rPr>
                  <a:t> </a:t>
                </a:r>
                <a:endParaRPr lang="en-CO" sz="1100">
                  <a:solidFill>
                    <a:srgbClr val="000000"/>
                  </a:solidFill>
                  <a:effectLst/>
                  <a:latin typeface="Calibri" panose="020F0502020204030204" pitchFamily="34" charset="0"/>
                  <a:ea typeface="Calibri" panose="020F0502020204030204" pitchFamily="34" charset="0"/>
                </a:endParaRPr>
              </a:p>
              <a:p>
                <a:pPr marL="742950" lvl="1" indent="-285750" algn="just">
                  <a:lnSpc>
                    <a:spcPct val="115000"/>
                  </a:lnSpc>
                  <a:spcAft>
                    <a:spcPts val="1000"/>
                  </a:spcAft>
                  <a:buFont typeface="+mj-lt"/>
                  <a:buAutoNum type="romanUcPeriod" startAt="4"/>
                </a:pPr>
                <a:r>
                  <a:rPr lang="es-CO" sz="1100" b="1">
                    <a:solidFill>
                      <a:srgbClr val="000000"/>
                    </a:solidFill>
                    <a:effectLst/>
                    <a:latin typeface="Calibri Light" panose="020F0302020204030204" pitchFamily="34" charset="0"/>
                    <a:ea typeface="Calibri" panose="020F0502020204030204" pitchFamily="34" charset="0"/>
                  </a:rPr>
                  <a:t>Restricciones</a:t>
                </a:r>
                <a:endParaRPr lang="en-CO" sz="1100" b="1">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30"/>
                  </a:spcAft>
                  <a:buFont typeface="+mj-lt"/>
                  <a:buAutoNum type="romanLcPeriod"/>
                </a:pPr>
                <a:r>
                  <a:rPr lang="es-CO" sz="1100">
                    <a:solidFill>
                      <a:srgbClr val="000000"/>
                    </a:solidFill>
                    <a:effectLst/>
                    <a:latin typeface="Calibri Light" panose="020F0302020204030204" pitchFamily="34" charset="0"/>
                    <a:ea typeface="Calibri" panose="020F0502020204030204" pitchFamily="34" charset="0"/>
                  </a:rPr>
                  <a:t>Naturaleza de las variables.</a:t>
                </a:r>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𝑥</m:t>
                          </m:r>
                        </m:e>
                        <m:sub>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 ∈</m:t>
                      </m:r>
                      <m:d>
                        <m:dPr>
                          <m:begChr m:val="{"/>
                          <m:endChr m:val="}"/>
                          <m:ctrlPr>
                            <a:rPr lang="en-CO" sz="1100" i="1">
                              <a:solidFill>
                                <a:srgbClr val="000000"/>
                              </a:solidFill>
                              <a:effectLst/>
                              <a:latin typeface="Cambria Math" panose="02040503050406030204" pitchFamily="18" charset="0"/>
                              <a:ea typeface="Calibri" panose="020F0502020204030204" pitchFamily="34" charset="0"/>
                            </a:rPr>
                          </m:ctrlPr>
                        </m:dPr>
                        <m:e>
                          <m:r>
                            <a:rPr lang="es-CO" sz="1100" i="1">
                              <a:solidFill>
                                <a:srgbClr val="000000"/>
                              </a:solidFill>
                              <a:effectLst/>
                              <a:latin typeface="Cambria Math" panose="02040503050406030204" pitchFamily="18" charset="0"/>
                              <a:ea typeface="Calibri" panose="020F0502020204030204" pitchFamily="34" charset="0"/>
                            </a:rPr>
                            <m:t>0,1</m:t>
                          </m:r>
                        </m:e>
                      </m:d>
                      <m:r>
                        <a:rPr lang="es-CO" sz="1100" i="1">
                          <a:solidFill>
                            <a:srgbClr val="000000"/>
                          </a:solidFill>
                          <a:effectLst/>
                          <a:latin typeface="Cambria Math" panose="02040503050406030204" pitchFamily="18" charset="0"/>
                          <a:ea typeface="Calibri" panose="020F0502020204030204" pitchFamily="34" charset="0"/>
                        </a:rPr>
                        <m:t> ,  ∀ </m:t>
                      </m:r>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r>
                        <a:rPr lang="es-CO" sz="1100" i="1">
                          <a:solidFill>
                            <a:srgbClr val="000000"/>
                          </a:solidFill>
                          <a:effectLst/>
                          <a:latin typeface="Cambria Math" panose="02040503050406030204" pitchFamily="18" charset="0"/>
                          <a:ea typeface="Calibri" panose="020F0502020204030204" pitchFamily="34" charset="0"/>
                        </a:rPr>
                        <m:t>, </m:t>
                      </m:r>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sSub>
                        <m:sSubPr>
                          <m:ctrlPr>
                            <a:rPr lang="en-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𝑀</m:t>
                          </m:r>
                        </m:e>
                        <m:sub>
                          <m:r>
                            <a:rPr lang="es-CO" sz="1100" i="1">
                              <a:solidFill>
                                <a:srgbClr val="000000"/>
                              </a:solidFill>
                              <a:effectLst/>
                              <a:latin typeface="Cambria Math" panose="02040503050406030204" pitchFamily="18" charset="0"/>
                              <a:ea typeface="Calibri" panose="020F0502020204030204" pitchFamily="34" charset="0"/>
                            </a:rPr>
                            <m:t>𝑑𝑖𝑠𝑝𝑜𝑛𝑖𝑏𝑙𝑒𝑠</m:t>
                          </m:r>
                        </m:sub>
                      </m:sSub>
                    </m:oMath>
                  </m:oMathPara>
                </a14:m>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r>
                  <a:rPr lang="es-CO" sz="1100">
                    <a:solidFill>
                      <a:srgbClr val="000000"/>
                    </a:solidFill>
                    <a:effectLst/>
                    <a:latin typeface="Calibri Light" panose="020F0302020204030204" pitchFamily="34" charset="0"/>
                    <a:ea typeface="Calibri" panose="020F0502020204030204" pitchFamily="34" charset="0"/>
                  </a:rPr>
                  <a:t>Balancear la carga y prioridad:</a:t>
                </a:r>
                <a:endParaRPr lang="en-CO" sz="1100">
                  <a:solidFill>
                    <a:srgbClr val="000000"/>
                  </a:solidFill>
                  <a:effectLst/>
                  <a:latin typeface="Calibri" panose="020F0502020204030204" pitchFamily="34" charset="0"/>
                  <a:ea typeface="Calibri" panose="020F0502020204030204" pitchFamily="34" charset="0"/>
                </a:endParaRPr>
              </a:p>
              <a:p>
                <a:pPr marL="546100" indent="-6350" algn="just">
                  <a:lnSpc>
                    <a:spcPct val="115000"/>
                  </a:lnSpc>
                  <a:spcAft>
                    <a:spcPts val="1000"/>
                  </a:spcAft>
                </a:pPr>
                <a:r>
                  <a:rPr lang="es-CO" sz="1100">
                    <a:solidFill>
                      <a:srgbClr val="000000"/>
                    </a:solidFill>
                    <a:effectLst/>
                    <a:latin typeface="Calibri Light" panose="020F0302020204030204" pitchFamily="34" charset="0"/>
                    <a:ea typeface="Calibri" panose="020F0502020204030204" pitchFamily="34" charset="0"/>
                  </a:rPr>
                  <a:t>A continuación se presenta otra variable temporal que sigue la lógica presentada anteriormente, luego en la función objetivo se asocia directamente, pero el objetivo es seleccionar el mínimo.</a:t>
                </a:r>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𝑝</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d>
                        <m:dPr>
                          <m:begChr m:val="{"/>
                          <m:endChr m:val=""/>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dPr>
                        <m:e>
                          <m:eqArr>
                            <m:eqArr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eqArrPr>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∙0.45+</m:t>
                              </m:r>
                              <m:d>
                                <m:d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𝑠</m:t>
                                      </m:r>
                                    </m:sub>
                                  </m:sSub>
                                </m:e>
                              </m:d>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∙0.55         | </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≤2</m:t>
                              </m:r>
                            </m:e>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∙0.35+</m:t>
                              </m:r>
                              <m:d>
                                <m:d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𝑠</m:t>
                                      </m:r>
                                    </m:sub>
                                  </m:sSub>
                                </m:e>
                              </m:d>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∙0.65          | </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2&lt;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≤4</m:t>
                              </m:r>
                            </m:e>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∙0.45+</m:t>
                              </m:r>
                              <m:d>
                                <m:d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dPr>
                                <m:e>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m:t>
                                      </m: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𝑠</m:t>
                                      </m:r>
                                    </m:sub>
                                  </m:sSub>
                                </m:e>
                              </m:d>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∙0.55         | </m:t>
                              </m:r>
                              <m:sSub>
                                <m:sSubPr>
                                  <m:ctrlPr>
                                    <a:rPr lang="en-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&gt;4</m:t>
                              </m:r>
                            </m:e>
                          </m:eqArr>
                          <m:r>
                            <a:rPr lang="es-CO" sz="1000" i="1">
                              <a:solidFill>
                                <a:srgbClr val="000000"/>
                              </a:solidFill>
                              <a:effectLst/>
                              <a:latin typeface="Cambria Math" panose="02040503050406030204" pitchFamily="18" charset="0"/>
                              <a:ea typeface="Calibri" panose="020F0502020204030204" pitchFamily="34" charset="0"/>
                              <a:cs typeface="Calibri Light" panose="020F0302020204030204" pitchFamily="34" charset="0"/>
                            </a:rPr>
                            <m:t>  </m:t>
                          </m:r>
                        </m:e>
                      </m:d>
                    </m:oMath>
                  </m:oMathPara>
                </a14:m>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1100" i="1">
                          <a:solidFill>
                            <a:srgbClr val="000000"/>
                          </a:solidFill>
                          <a:effectLst/>
                          <a:latin typeface="Cambria Math" panose="02040503050406030204" pitchFamily="18" charset="0"/>
                          <a:ea typeface="Yu Mincho" panose="02020400000000000000" pitchFamily="18" charset="-128"/>
                        </a:rPr>
                        <m:t>𝑚𝑖𝑛</m:t>
                      </m:r>
                      <m:r>
                        <a:rPr lang="es-CO" sz="1100" i="1">
                          <a:solidFill>
                            <a:srgbClr val="000000"/>
                          </a:solidFill>
                          <a:effectLst/>
                          <a:latin typeface="Cambria Math" panose="02040503050406030204" pitchFamily="18" charset="0"/>
                          <a:ea typeface="Yu Mincho" panose="02020400000000000000" pitchFamily="18" charset="-128"/>
                        </a:rPr>
                        <m:t> </m:t>
                      </m:r>
                      <m:sSub>
                        <m:sSubPr>
                          <m:ctrlPr>
                            <a:rPr lang="en-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𝑝</m:t>
                          </m:r>
                        </m:e>
                        <m:sub>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oMath>
                  </m:oMathPara>
                </a14:m>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r>
                  <a:rPr lang="es-CO" sz="1100">
                    <a:solidFill>
                      <a:srgbClr val="000000"/>
                    </a:solidFill>
                    <a:effectLst/>
                    <a:latin typeface="Calibri Light" panose="020F0302020204030204" pitchFamily="34" charset="0"/>
                    <a:ea typeface="Calibri" panose="020F0502020204030204" pitchFamily="34" charset="0"/>
                  </a:rPr>
                  <a:t>No se debe exceder el tiempo contratado por las entidades.</a:t>
                </a:r>
                <a:endParaRPr lang="en-CO" sz="1100">
                  <a:solidFill>
                    <a:srgbClr val="000000"/>
                  </a:solidFill>
                  <a:effectLst/>
                  <a:latin typeface="Calibri" panose="020F0502020204030204" pitchFamily="34" charset="0"/>
                  <a:ea typeface="Calibri" panose="020F0502020204030204" pitchFamily="34" charset="0"/>
                </a:endParaRPr>
              </a:p>
              <a:p>
                <a:pPr marL="546100" indent="-6350" algn="just">
                  <a:lnSpc>
                    <a:spcPct val="115000"/>
                  </a:lnSpc>
                  <a:spcAft>
                    <a:spcPts val="1000"/>
                  </a:spcAft>
                </a:pPr>
                <a14:m>
                  <m:oMathPara xmlns:m="http://schemas.openxmlformats.org/officeDocument/2006/math">
                    <m:oMathParaPr>
                      <m:jc m:val="centerGroup"/>
                    </m:oMathParaPr>
                    <m:oMath xmlns:m="http://schemas.openxmlformats.org/officeDocument/2006/math">
                      <m:nary>
                        <m:naryPr>
                          <m:chr m:val="∑"/>
                          <m:supHide m:val="on"/>
                          <m:ctrlPr>
                            <a:rPr lang="en-CO" sz="1000" i="1">
                              <a:solidFill>
                                <a:srgbClr val="000000"/>
                              </a:solidFill>
                              <a:effectLst/>
                              <a:latin typeface="Cambria Math" panose="02040503050406030204" pitchFamily="18" charset="0"/>
                              <a:ea typeface="Calibri" panose="020F0502020204030204" pitchFamily="34" charset="0"/>
                            </a:rPr>
                          </m:ctrlPr>
                        </m:naryPr>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𝑆</m:t>
                          </m:r>
                        </m:sub>
                        <m:sup/>
                        <m:e>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𝑡</m:t>
                          </m:r>
                          <m:r>
                            <a:rPr lang="es-CO" sz="1000" i="1">
                              <a:solidFill>
                                <a:srgbClr val="000000"/>
                              </a:solidFill>
                              <a:effectLst/>
                              <a:latin typeface="Cambria Math" panose="02040503050406030204" pitchFamily="18" charset="0"/>
                              <a:ea typeface="Calibri" panose="020F0502020204030204" pitchFamily="34" charset="0"/>
                            </a:rPr>
                            <m:t>_</m:t>
                          </m:r>
                          <m:r>
                            <a:rPr lang="es-CO" sz="1000" i="1">
                              <a:solidFill>
                                <a:srgbClr val="000000"/>
                              </a:solidFill>
                              <a:effectLst/>
                              <a:latin typeface="Cambria Math" panose="02040503050406030204" pitchFamily="18" charset="0"/>
                              <a:ea typeface="Calibri" panose="020F0502020204030204" pitchFamily="34" charset="0"/>
                            </a:rPr>
                            <m:t>𝑚𝑎𝑥</m:t>
                          </m:r>
                        </m:e>
                      </m:nary>
                      <m:r>
                        <a:rPr lang="es-CO" sz="1000" i="1">
                          <a:solidFill>
                            <a:srgbClr val="000000"/>
                          </a:solidFill>
                          <a:effectLst/>
                          <a:latin typeface="Cambria Math" panose="02040503050406030204" pitchFamily="18" charset="0"/>
                          <a:ea typeface="Calibri" panose="020F0502020204030204" pitchFamily="34" charset="0"/>
                        </a:rPr>
                        <m:t>     ∀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oMath>
                  </m:oMathPara>
                </a14:m>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Bef>
                    <a:spcPts val="1200"/>
                  </a:spcBef>
                  <a:spcAft>
                    <a:spcPts val="1000"/>
                  </a:spcAft>
                  <a:buFont typeface="+mj-lt"/>
                  <a:buAutoNum type="romanLcPeriod"/>
                </a:pPr>
                <a:r>
                  <a:rPr lang="es-CO" sz="1100">
                    <a:solidFill>
                      <a:srgbClr val="000000"/>
                    </a:solidFill>
                    <a:effectLst/>
                    <a:latin typeface="Calibri Light" panose="020F0302020204030204" pitchFamily="34" charset="0"/>
                    <a:ea typeface="Calibri" panose="020F0502020204030204" pitchFamily="34" charset="0"/>
                  </a:rPr>
                  <a:t>No se puede asignar una solicitud a un médico por fuera de su jornada laboral.</a:t>
                </a:r>
                <a:endParaRPr lang="en-CO" sz="1100">
                  <a:solidFill>
                    <a:srgbClr val="000000"/>
                  </a:solidFill>
                  <a:effectLst/>
                  <a:latin typeface="Calibri" panose="020F0502020204030204" pitchFamily="34" charset="0"/>
                  <a:ea typeface="Calibri" panose="020F0502020204030204" pitchFamily="34" charset="0"/>
                </a:endParaRPr>
              </a:p>
              <a:p>
                <a:pPr marL="463550" lvl="1" indent="-6350" algn="just">
                  <a:lnSpc>
                    <a:spcPct val="115000"/>
                  </a:lnSpc>
                  <a:spcAft>
                    <a:spcPts val="1000"/>
                  </a:spcAft>
                </a:pPr>
                <a14:m>
                  <m:oMathPara xmlns:m="http://schemas.openxmlformats.org/officeDocument/2006/math">
                    <m:oMathParaPr>
                      <m:jc m:val="centerGroup"/>
                    </m:oMathParaPr>
                    <m:oMath xmlns:m="http://schemas.openxmlformats.org/officeDocument/2006/math">
                      <m:nary>
                        <m:naryPr>
                          <m:chr m:val="∑"/>
                          <m:supHide m:val="on"/>
                          <m:ctrlPr>
                            <a:rPr lang="en-CO" sz="1000" i="1">
                              <a:solidFill>
                                <a:srgbClr val="000000"/>
                              </a:solidFill>
                              <a:effectLst/>
                              <a:latin typeface="Cambria Math" panose="02040503050406030204" pitchFamily="18" charset="0"/>
                              <a:ea typeface="Calibri" panose="020F0502020204030204" pitchFamily="34" charset="0"/>
                            </a:rPr>
                          </m:ctrlPr>
                        </m:naryPr>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𝑆</m:t>
                          </m:r>
                        </m:sub>
                        <m:sup/>
                        <m:e>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𝑏</m:t>
                              </m:r>
                            </m:e>
                            <m:sub>
                              <m:r>
                                <a:rPr lang="es-CO" sz="1000" i="1">
                                  <a:solidFill>
                                    <a:srgbClr val="000000"/>
                                  </a:solidFill>
                                  <a:effectLst/>
                                  <a:latin typeface="Cambria Math" panose="02040503050406030204" pitchFamily="18" charset="0"/>
                                  <a:ea typeface="Calibri" panose="020F0502020204030204" pitchFamily="34" charset="0"/>
                                </a:rPr>
                                <m:t>𝑚</m:t>
                              </m:r>
                            </m:sub>
                          </m:sSub>
                        </m:e>
                      </m:nary>
                      <m:r>
                        <a:rPr lang="es-CO" sz="1000" i="1">
                          <a:solidFill>
                            <a:srgbClr val="000000"/>
                          </a:solidFill>
                          <a:effectLst/>
                          <a:latin typeface="Cambria Math" panose="02040503050406030204" pitchFamily="18" charset="0"/>
                          <a:ea typeface="Calibri" panose="020F0502020204030204" pitchFamily="34" charset="0"/>
                        </a:rPr>
                        <m:t>     ∀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oMath>
                  </m:oMathPara>
                </a14:m>
                <a:endParaRPr lang="en-CO" sz="1100">
                  <a:solidFill>
                    <a:srgbClr val="000000"/>
                  </a:solidFill>
                  <a:effectLst/>
                  <a:latin typeface="Calibri" panose="020F0502020204030204" pitchFamily="34" charset="0"/>
                  <a:ea typeface="Calibri" panose="020F0502020204030204" pitchFamily="34" charset="0"/>
                </a:endParaRPr>
              </a:p>
              <a:p>
                <a:pPr marL="1143000" lvl="2" indent="-228600" algn="just">
                  <a:lnSpc>
                    <a:spcPct val="115000"/>
                  </a:lnSpc>
                  <a:spcAft>
                    <a:spcPts val="1000"/>
                  </a:spcAft>
                  <a:buFont typeface="+mj-lt"/>
                  <a:buAutoNum type="romanLcPeriod"/>
                </a:pPr>
                <a:r>
                  <a:rPr lang="es-CO" sz="1100">
                    <a:solidFill>
                      <a:srgbClr val="000000"/>
                    </a:solidFill>
                    <a:effectLst/>
                    <a:latin typeface="Calibri Light" panose="020F0302020204030204" pitchFamily="34" charset="0"/>
                    <a:ea typeface="Calibri" panose="020F0502020204030204" pitchFamily="34" charset="0"/>
                  </a:rPr>
                  <a:t>Restringir que a cada solicitud se le asigne un único médico.</a:t>
                </a:r>
                <a:endParaRPr lang="en-CO" sz="1100">
                  <a:solidFill>
                    <a:srgbClr val="000000"/>
                  </a:solidFill>
                  <a:effectLst/>
                  <a:latin typeface="Calibri" panose="020F0502020204030204" pitchFamily="34" charset="0"/>
                  <a:ea typeface="Calibri" panose="020F0502020204030204" pitchFamily="34" charset="0"/>
                </a:endParaRPr>
              </a:p>
              <a:p>
                <a:pPr marL="546100" indent="-6350" algn="just">
                  <a:lnSpc>
                    <a:spcPct val="115000"/>
                  </a:lnSpc>
                  <a:spcAft>
                    <a:spcPts val="1000"/>
                  </a:spcAft>
                </a:pPr>
                <a14:m>
                  <m:oMathPara xmlns:m="http://schemas.openxmlformats.org/officeDocument/2006/math">
                    <m:oMathParaPr>
                      <m:jc m:val="centerGroup"/>
                    </m:oMathParaPr>
                    <m:oMath xmlns:m="http://schemas.openxmlformats.org/officeDocument/2006/math">
                      <m:nary>
                        <m:naryPr>
                          <m:chr m:val="∑"/>
                          <m:supHide m:val="on"/>
                          <m:ctrlPr>
                            <a:rPr lang="en-CO" sz="1000" i="1">
                              <a:solidFill>
                                <a:srgbClr val="000000"/>
                              </a:solidFill>
                              <a:effectLst/>
                              <a:latin typeface="Cambria Math" panose="02040503050406030204" pitchFamily="18" charset="0"/>
                              <a:ea typeface="Calibri" panose="020F0502020204030204" pitchFamily="34" charset="0"/>
                            </a:rPr>
                          </m:ctrlPr>
                        </m:naryPr>
                        <m:sub>
                          <m:r>
                            <a:rPr lang="es-CO" sz="1000" i="1">
                              <a:solidFill>
                                <a:srgbClr val="000000"/>
                              </a:solidFill>
                              <a:effectLst/>
                              <a:latin typeface="Cambria Math" panose="02040503050406030204" pitchFamily="18" charset="0"/>
                              <a:ea typeface="Calibri" panose="020F0502020204030204" pitchFamily="34" charset="0"/>
                            </a:rPr>
                            <m:t>𝑠</m:t>
                          </m:r>
                        </m:sub>
                        <m:sup/>
                        <m:e>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𝑥</m:t>
                              </m:r>
                            </m:e>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𝑚</m:t>
                              </m:r>
                            </m:sub>
                          </m:sSub>
                        </m:e>
                      </m:nary>
                      <m:r>
                        <a:rPr lang="es-ES" sz="1000" b="0" i="1" smtClean="0">
                          <a:solidFill>
                            <a:srgbClr val="000000"/>
                          </a:solidFill>
                          <a:effectLst/>
                          <a:latin typeface="Cambria Math" panose="02040503050406030204" pitchFamily="18" charset="0"/>
                          <a:ea typeface="Calibri" panose="020F0502020204030204" pitchFamily="34" charset="0"/>
                        </a:rPr>
                        <m:t>=1</m:t>
                      </m:r>
                      <m:r>
                        <a:rPr lang="es-CO" sz="1000" i="1">
                          <a:solidFill>
                            <a:srgbClr val="000000"/>
                          </a:solidFill>
                          <a:effectLst/>
                          <a:latin typeface="Cambria Math" panose="02040503050406030204" pitchFamily="18" charset="0"/>
                          <a:ea typeface="Calibri" panose="020F0502020204030204" pitchFamily="34" charset="0"/>
                        </a:rPr>
                        <m:t>   ∀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ES" sz="1000" b="0" i="1" smtClean="0">
                          <a:solidFill>
                            <a:srgbClr val="000000"/>
                          </a:solidFill>
                          <a:effectLst/>
                          <a:latin typeface="Cambria Math" panose="02040503050406030204" pitchFamily="18" charset="0"/>
                          <a:ea typeface="Calibri" panose="020F0502020204030204" pitchFamily="34" charset="0"/>
                        </a:rPr>
                        <m:t>𝑀</m:t>
                      </m:r>
                    </m:oMath>
                  </m:oMathPara>
                </a14:m>
                <a:endParaRPr lang="en-CO" sz="1100">
                  <a:solidFill>
                    <a:srgbClr val="000000"/>
                  </a:solidFill>
                  <a:effectLst/>
                  <a:latin typeface="Calibri" panose="020F0502020204030204" pitchFamily="34" charset="0"/>
                  <a:ea typeface="Calibri" panose="020F0502020204030204" pitchFamily="34" charset="0"/>
                </a:endParaRPr>
              </a:p>
            </p:txBody>
          </p:sp>
        </mc:Choice>
        <mc:Fallback xmlns="">
          <p:sp>
            <p:nvSpPr>
              <p:cNvPr id="3" name="TextBox 2">
                <a:extLst>
                  <a:ext uri="{FF2B5EF4-FFF2-40B4-BE49-F238E27FC236}">
                    <a16:creationId xmlns:a16="http://schemas.microsoft.com/office/drawing/2014/main" id="{A085B9A6-531B-8070-53F1-67C4508B8470}"/>
                  </a:ext>
                </a:extLst>
              </p:cNvPr>
              <p:cNvSpPr txBox="1">
                <a:spLocks noRot="1" noChangeAspect="1" noMove="1" noResize="1" noEditPoints="1" noAdjustHandles="1" noChangeArrowheads="1" noChangeShapeType="1" noTextEdit="1"/>
              </p:cNvSpPr>
              <p:nvPr/>
            </p:nvSpPr>
            <p:spPr>
              <a:xfrm>
                <a:off x="5212710" y="83979"/>
                <a:ext cx="6177610" cy="6098336"/>
              </a:xfrm>
              <a:prstGeom prst="rect">
                <a:avLst/>
              </a:prstGeom>
              <a:blipFill>
                <a:blip r:embed="rId3"/>
                <a:stretch>
                  <a:fillRect/>
                </a:stretch>
              </a:blipFill>
            </p:spPr>
            <p:txBody>
              <a:bodyPr/>
              <a:lstStyle/>
              <a:p>
                <a:r>
                  <a:rPr lang="en-US">
                    <a:noFill/>
                  </a:rPr>
                  <a:t> </a:t>
                </a:r>
              </a:p>
            </p:txBody>
          </p:sp>
        </mc:Fallback>
      </mc:AlternateContent>
      <p:sp>
        <p:nvSpPr>
          <p:cNvPr id="21" name="Google Shape;166;p34">
            <a:extLst>
              <a:ext uri="{FF2B5EF4-FFF2-40B4-BE49-F238E27FC236}">
                <a16:creationId xmlns:a16="http://schemas.microsoft.com/office/drawing/2014/main" id="{7FE4EDAB-AFAA-97B7-B30C-ADFC2B81AB04}"/>
              </a:ext>
            </a:extLst>
          </p:cNvPr>
          <p:cNvSpPr/>
          <p:nvPr/>
        </p:nvSpPr>
        <p:spPr>
          <a:xfrm>
            <a:off x="1457600" y="2642053"/>
            <a:ext cx="546283" cy="255591"/>
          </a:xfrm>
          <a:prstGeom prst="roundRect">
            <a:avLst>
              <a:gd name="adj" fmla="val 50000"/>
            </a:avLst>
          </a:prstGeom>
          <a:solidFill>
            <a:srgbClr val="FFC000">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22" name="Google Shape;166;p34">
            <a:extLst>
              <a:ext uri="{FF2B5EF4-FFF2-40B4-BE49-F238E27FC236}">
                <a16:creationId xmlns:a16="http://schemas.microsoft.com/office/drawing/2014/main" id="{DB9D5520-C579-1620-6D6B-FE162EE041E5}"/>
              </a:ext>
            </a:extLst>
          </p:cNvPr>
          <p:cNvSpPr/>
          <p:nvPr/>
        </p:nvSpPr>
        <p:spPr>
          <a:xfrm>
            <a:off x="7942048" y="3695923"/>
            <a:ext cx="546283" cy="305298"/>
          </a:xfrm>
          <a:prstGeom prst="roundRect">
            <a:avLst>
              <a:gd name="adj" fmla="val 50000"/>
            </a:avLst>
          </a:prstGeom>
          <a:solidFill>
            <a:srgbClr val="FFC000">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23" name="Google Shape;166;p34">
            <a:extLst>
              <a:ext uri="{FF2B5EF4-FFF2-40B4-BE49-F238E27FC236}">
                <a16:creationId xmlns:a16="http://schemas.microsoft.com/office/drawing/2014/main" id="{B6C281B6-02CF-9256-011F-C738FA202D7E}"/>
              </a:ext>
            </a:extLst>
          </p:cNvPr>
          <p:cNvSpPr/>
          <p:nvPr/>
        </p:nvSpPr>
        <p:spPr>
          <a:xfrm>
            <a:off x="8063558" y="4716649"/>
            <a:ext cx="393883" cy="305298"/>
          </a:xfrm>
          <a:prstGeom prst="roundRect">
            <a:avLst>
              <a:gd name="adj" fmla="val 50000"/>
            </a:avLst>
          </a:prstGeom>
          <a:solidFill>
            <a:srgbClr val="FFC000">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25" name="Google Shape;166;p34">
            <a:extLst>
              <a:ext uri="{FF2B5EF4-FFF2-40B4-BE49-F238E27FC236}">
                <a16:creationId xmlns:a16="http://schemas.microsoft.com/office/drawing/2014/main" id="{F6F8DB7D-F4EC-9290-3B33-13A4FD2E7EA0}"/>
              </a:ext>
            </a:extLst>
          </p:cNvPr>
          <p:cNvSpPr/>
          <p:nvPr/>
        </p:nvSpPr>
        <p:spPr>
          <a:xfrm>
            <a:off x="1457599" y="3135516"/>
            <a:ext cx="546283" cy="247656"/>
          </a:xfrm>
          <a:prstGeom prst="roundRect">
            <a:avLst>
              <a:gd name="adj" fmla="val 50000"/>
            </a:avLst>
          </a:prstGeom>
          <a:solidFill>
            <a:schemeClr val="accent6">
              <a:alpha val="32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28" name="Google Shape;166;p34">
            <a:extLst>
              <a:ext uri="{FF2B5EF4-FFF2-40B4-BE49-F238E27FC236}">
                <a16:creationId xmlns:a16="http://schemas.microsoft.com/office/drawing/2014/main" id="{8780E067-E653-35FF-6BF9-40DF35B1A923}"/>
              </a:ext>
            </a:extLst>
          </p:cNvPr>
          <p:cNvSpPr/>
          <p:nvPr/>
        </p:nvSpPr>
        <p:spPr>
          <a:xfrm>
            <a:off x="7395765" y="3695923"/>
            <a:ext cx="546283" cy="305298"/>
          </a:xfrm>
          <a:prstGeom prst="roundRect">
            <a:avLst>
              <a:gd name="adj" fmla="val 50000"/>
            </a:avLst>
          </a:prstGeom>
          <a:solidFill>
            <a:schemeClr val="accent6">
              <a:alpha val="32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29" name="Google Shape;166;p34">
            <a:extLst>
              <a:ext uri="{FF2B5EF4-FFF2-40B4-BE49-F238E27FC236}">
                <a16:creationId xmlns:a16="http://schemas.microsoft.com/office/drawing/2014/main" id="{F4D93417-2F63-F442-51C3-6011723A3249}"/>
              </a:ext>
            </a:extLst>
          </p:cNvPr>
          <p:cNvSpPr/>
          <p:nvPr/>
        </p:nvSpPr>
        <p:spPr>
          <a:xfrm>
            <a:off x="7517275" y="4733883"/>
            <a:ext cx="546283" cy="305298"/>
          </a:xfrm>
          <a:prstGeom prst="roundRect">
            <a:avLst>
              <a:gd name="adj" fmla="val 50000"/>
            </a:avLst>
          </a:prstGeom>
          <a:solidFill>
            <a:schemeClr val="accent6">
              <a:alpha val="32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noFill/>
              <a:effectLst/>
              <a:uLnTx/>
              <a:uFillTx/>
              <a:latin typeface="Poppins"/>
              <a:ea typeface="Poppins"/>
              <a:cs typeface="Poppins"/>
              <a:sym typeface="Poppins"/>
            </a:endParaRPr>
          </a:p>
        </p:txBody>
      </p:sp>
      <p:sp>
        <p:nvSpPr>
          <p:cNvPr id="30" name="Google Shape;166;p34">
            <a:extLst>
              <a:ext uri="{FF2B5EF4-FFF2-40B4-BE49-F238E27FC236}">
                <a16:creationId xmlns:a16="http://schemas.microsoft.com/office/drawing/2014/main" id="{914F2EBF-A12E-5182-C150-88C08E08056E}"/>
              </a:ext>
            </a:extLst>
          </p:cNvPr>
          <p:cNvSpPr/>
          <p:nvPr/>
        </p:nvSpPr>
        <p:spPr>
          <a:xfrm>
            <a:off x="2828819" y="3858197"/>
            <a:ext cx="2842267" cy="633131"/>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rgbClr val="0B1EBE"/>
                </a:solidFill>
                <a:latin typeface="Poppins"/>
                <a:cs typeface="Poppins"/>
                <a:sym typeface="Poppins"/>
              </a:rPr>
              <a:t>Se deben cumplir estrictamente los tiempos</a:t>
            </a:r>
            <a:endParaRPr kumimoji="0" lang="es-CO" sz="1400" b="0" i="0" u="none" strike="noStrike" kern="0" cap="none" spc="0" normalizeH="0" baseline="0">
              <a:ln>
                <a:noFill/>
              </a:ln>
              <a:solidFill>
                <a:srgbClr val="0B1EBE"/>
              </a:solidFill>
              <a:effectLst/>
              <a:uLnTx/>
              <a:uFillTx/>
              <a:latin typeface="Poppins"/>
              <a:cs typeface="Poppins"/>
              <a:sym typeface="Poppins"/>
            </a:endParaRPr>
          </a:p>
        </p:txBody>
      </p:sp>
      <p:cxnSp>
        <p:nvCxnSpPr>
          <p:cNvPr id="31" name="Straight Arrow Connector 30">
            <a:extLst>
              <a:ext uri="{FF2B5EF4-FFF2-40B4-BE49-F238E27FC236}">
                <a16:creationId xmlns:a16="http://schemas.microsoft.com/office/drawing/2014/main" id="{B0999FAE-E669-04F1-96BE-C0E7E3470960}"/>
              </a:ext>
            </a:extLst>
          </p:cNvPr>
          <p:cNvCxnSpPr>
            <a:cxnSpLocks/>
          </p:cNvCxnSpPr>
          <p:nvPr/>
        </p:nvCxnSpPr>
        <p:spPr>
          <a:xfrm>
            <a:off x="5662469" y="4161099"/>
            <a:ext cx="626671" cy="0"/>
          </a:xfrm>
          <a:prstGeom prst="straightConnector1">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166;p34">
            <a:extLst>
              <a:ext uri="{FF2B5EF4-FFF2-40B4-BE49-F238E27FC236}">
                <a16:creationId xmlns:a16="http://schemas.microsoft.com/office/drawing/2014/main" id="{727321DA-41D8-5338-BC0D-392C38A0D10A}"/>
              </a:ext>
            </a:extLst>
          </p:cNvPr>
          <p:cNvSpPr/>
          <p:nvPr/>
        </p:nvSpPr>
        <p:spPr>
          <a:xfrm>
            <a:off x="523352" y="1126383"/>
            <a:ext cx="2461685" cy="417594"/>
          </a:xfrm>
          <a:prstGeom prst="roundRect">
            <a:avLst>
              <a:gd name="adj" fmla="val 50000"/>
            </a:avLst>
          </a:prstGeom>
          <a:solidFill>
            <a:schemeClr val="accent2">
              <a:lumMod val="60000"/>
              <a:lumOff val="40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b="1" kern="0">
                <a:solidFill>
                  <a:schemeClr val="bg1"/>
                </a:solidFill>
                <a:latin typeface="Poppins"/>
                <a:cs typeface="Poppins"/>
                <a:sym typeface="Poppins"/>
              </a:rPr>
              <a:t>INICIA LA ITERACIÓN</a:t>
            </a:r>
            <a:endParaRPr lang="es-ES" sz="1400" b="1" kern="0">
              <a:solidFill>
                <a:schemeClr val="bg1"/>
              </a:solidFill>
              <a:latin typeface="Poppins"/>
              <a:cs typeface="Poppins"/>
              <a:sym typeface="Poppins"/>
            </a:endParaRPr>
          </a:p>
        </p:txBody>
      </p:sp>
      <p:sp>
        <p:nvSpPr>
          <p:cNvPr id="33" name="Google Shape;163;p34">
            <a:extLst>
              <a:ext uri="{FF2B5EF4-FFF2-40B4-BE49-F238E27FC236}">
                <a16:creationId xmlns:a16="http://schemas.microsoft.com/office/drawing/2014/main" id="{E0A9B4CB-68AE-EB72-CF9C-093D6BFDC747}"/>
              </a:ext>
            </a:extLst>
          </p:cNvPr>
          <p:cNvSpPr txBox="1">
            <a:spLocks/>
          </p:cNvSpPr>
          <p:nvPr/>
        </p:nvSpPr>
        <p:spPr>
          <a:xfrm>
            <a:off x="2751011" y="1147519"/>
            <a:ext cx="2695726" cy="375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lang="es-ES" sz="1400" b="1" kern="0">
                <a:solidFill>
                  <a:schemeClr val="accent2"/>
                </a:solidFill>
              </a:rPr>
              <a:t>Llegada de la </a:t>
            </a:r>
            <a:r>
              <a:rPr lang="es-ES" sz="1400" b="1" kern="0" err="1">
                <a:solidFill>
                  <a:schemeClr val="accent2"/>
                </a:solidFill>
              </a:rPr>
              <a:t>solic</a:t>
            </a:r>
            <a:r>
              <a:rPr lang="en-US" sz="1400" b="1" kern="0" err="1">
                <a:solidFill>
                  <a:schemeClr val="accent2"/>
                </a:solidFill>
              </a:rPr>
              <a:t>itud</a:t>
            </a:r>
            <a:r>
              <a:rPr lang="en-US" sz="1400" b="1" kern="0">
                <a:solidFill>
                  <a:schemeClr val="accent2"/>
                </a:solidFill>
              </a:rPr>
              <a:t> S</a:t>
            </a:r>
            <a:endParaRPr kumimoji="0" lang="es-CO" sz="1400" b="1" i="0" u="none" strike="noStrike" kern="0" cap="none" spc="0" normalizeH="0" baseline="0">
              <a:ln>
                <a:noFill/>
              </a:ln>
              <a:solidFill>
                <a:schemeClr val="accent2"/>
              </a:solidFill>
              <a:effectLst/>
              <a:uLnTx/>
              <a:uFillTx/>
              <a:latin typeface="Poppins"/>
              <a:cs typeface="Poppins"/>
              <a:sym typeface="Poppins"/>
            </a:endParaRPr>
          </a:p>
        </p:txBody>
      </p:sp>
      <p:sp>
        <p:nvSpPr>
          <p:cNvPr id="2" name="Marcador de número de diapositiva 1">
            <a:extLst>
              <a:ext uri="{FF2B5EF4-FFF2-40B4-BE49-F238E27FC236}">
                <a16:creationId xmlns:a16="http://schemas.microsoft.com/office/drawing/2014/main" id="{97FEF5AF-E75C-3230-98F3-7C1CFF5ACB03}"/>
              </a:ext>
            </a:extLst>
          </p:cNvPr>
          <p:cNvSpPr>
            <a:spLocks noGrp="1"/>
          </p:cNvSpPr>
          <p:nvPr>
            <p:ph type="sldNum" sz="quarter" idx="12"/>
          </p:nvPr>
        </p:nvSpPr>
        <p:spPr/>
        <p:txBody>
          <a:bodyPr/>
          <a:lstStyle/>
          <a:p>
            <a:fld id="{4D6B71C8-6ADD-42EE-9728-D96CC2FBCF5E}" type="slidenum">
              <a:rPr lang="es-CO" smtClean="0"/>
              <a:t>22</a:t>
            </a:fld>
            <a:endParaRPr lang="es-CO"/>
          </a:p>
        </p:txBody>
      </p:sp>
    </p:spTree>
    <p:extLst>
      <p:ext uri="{BB962C8B-B14F-4D97-AF65-F5344CB8AC3E}">
        <p14:creationId xmlns:p14="http://schemas.microsoft.com/office/powerpoint/2010/main" val="225554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lineal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6E6E1A-343D-7C31-8EE2-283FAE86EE33}"/>
                  </a:ext>
                </a:extLst>
              </p:cNvPr>
              <p:cNvSpPr txBox="1"/>
              <p:nvPr/>
            </p:nvSpPr>
            <p:spPr>
              <a:xfrm>
                <a:off x="695172" y="840619"/>
                <a:ext cx="5400828" cy="1531188"/>
              </a:xfrm>
              <a:prstGeom prst="rect">
                <a:avLst/>
              </a:prstGeom>
              <a:noFill/>
            </p:spPr>
            <p:txBody>
              <a:bodyPr wrap="square">
                <a:spAutoFit/>
              </a:bodyPr>
              <a:lstStyle/>
              <a:p>
                <a:pPr lvl="2" algn="just">
                  <a:lnSpc>
                    <a:spcPct val="115000"/>
                  </a:lnSpc>
                  <a:spcAft>
                    <a:spcPts val="1000"/>
                  </a:spcAft>
                </a:pPr>
                <a:endParaRPr lang="en-CO" sz="1100">
                  <a:solidFill>
                    <a:srgbClr val="000000"/>
                  </a:solidFill>
                  <a:effectLst/>
                  <a:latin typeface="Calibri" panose="020F0502020204030204" pitchFamily="34" charset="0"/>
                  <a:ea typeface="Calibri" panose="020F0502020204030204" pitchFamily="34" charset="0"/>
                </a:endParaRPr>
              </a:p>
              <a:p>
                <a:pPr marL="285750" indent="-285750" algn="just">
                  <a:lnSpc>
                    <a:spcPct val="107000"/>
                  </a:lnSpc>
                  <a:spcAft>
                    <a:spcPts val="800"/>
                  </a:spcAft>
                  <a:buFont typeface="+mj-lt"/>
                  <a:buAutoNum type="romanUcPeriod" startAt="5"/>
                </a:pPr>
                <a:r>
                  <a:rPr lang="es-CO" sz="1100" b="1">
                    <a:solidFill>
                      <a:srgbClr val="000000"/>
                    </a:solidFill>
                    <a:effectLst/>
                    <a:latin typeface="Calibri Light" panose="020F0302020204030204" pitchFamily="34" charset="0"/>
                    <a:ea typeface="Calibri" panose="020F0502020204030204" pitchFamily="34" charset="0"/>
                  </a:rPr>
                  <a:t>Variables de decisión</a:t>
                </a:r>
                <a:endParaRPr lang="en-CO" sz="1100" b="1">
                  <a:solidFill>
                    <a:srgbClr val="000000"/>
                  </a:solidFill>
                  <a:latin typeface="Calibri" panose="020F0502020204030204" pitchFamily="34" charset="0"/>
                  <a:ea typeface="Calibri" panose="020F0502020204030204" pitchFamily="34" charset="0"/>
                </a:endParaRPr>
              </a:p>
              <a:p>
                <a:pPr algn="just">
                  <a:lnSpc>
                    <a:spcPct val="107000"/>
                  </a:lnSpc>
                  <a:spcAft>
                    <a:spcPts val="800"/>
                  </a:spcAft>
                </a:pPr>
                <a:r>
                  <a:rPr lang="es-ES_tradnl" sz="1100">
                    <a:solidFill>
                      <a:srgbClr val="000000"/>
                    </a:solidFill>
                    <a:effectLst/>
                    <a:latin typeface="Calibri Light" panose="020F0302020204030204" pitchFamily="34" charset="0"/>
                    <a:ea typeface="Calibri" panose="020F0502020204030204" pitchFamily="34" charset="0"/>
                  </a:rPr>
                  <a:t>Variable binaria que dice si se asignó o no la solicitud de servicio al doctor m</a:t>
                </a:r>
                <a:r>
                  <a:rPr lang="es-ES_tradnl" sz="1100" b="1">
                    <a:solidFill>
                      <a:srgbClr val="000000"/>
                    </a:solidFill>
                    <a:effectLst/>
                    <a:latin typeface="Calibri Light" panose="020F0302020204030204" pitchFamily="34" charset="0"/>
                    <a:ea typeface="Calibri" panose="020F0502020204030204" pitchFamily="34" charset="0"/>
                  </a:rPr>
                  <a:t>, </a:t>
                </a:r>
                <a:r>
                  <a:rPr lang="es-ES_tradnl" sz="1100">
                    <a:solidFill>
                      <a:srgbClr val="000000"/>
                    </a:solidFill>
                    <a:effectLst/>
                    <a:latin typeface="Calibri Light" panose="020F0302020204030204" pitchFamily="34" charset="0"/>
                    <a:ea typeface="Calibri" panose="020F0502020204030204" pitchFamily="34" charset="0"/>
                  </a:rPr>
                  <a:t>se quiere minimizar el tiempo de finalización de cada servicio.</a:t>
                </a:r>
                <a:endParaRPr lang="en-CO" sz="1100">
                  <a:solidFill>
                    <a:srgbClr val="000000"/>
                  </a:solidFill>
                  <a:effectLst/>
                  <a:latin typeface="Calibri" panose="020F0502020204030204" pitchFamily="34" charset="0"/>
                  <a:ea typeface="Calibri" panose="020F0502020204030204" pitchFamily="34" charset="0"/>
                </a:endParaRPr>
              </a:p>
              <a:p>
                <a:pPr marL="228600" indent="-6350" algn="just">
                  <a:lnSpc>
                    <a:spcPct val="107000"/>
                  </a:lnSpc>
                  <a:spcAft>
                    <a:spcPts val="800"/>
                  </a:spcAft>
                </a:pPr>
                <a:r>
                  <a:rPr lang="es-CO" sz="1100" b="1">
                    <a:solidFill>
                      <a:srgbClr val="000000"/>
                    </a:solidFill>
                    <a:effectLst/>
                    <a:latin typeface="Calibri Light" panose="020F0302020204030204" pitchFamily="34" charset="0"/>
                    <a:ea typeface="Yu Mincho" panose="02020400000000000000" pitchFamily="18" charset="-128"/>
                  </a:rPr>
                  <a:t> </a:t>
                </a:r>
                <a:r>
                  <a:rPr lang="en-CO" sz="1100">
                    <a:solidFill>
                      <a:srgbClr val="000000"/>
                    </a:solidFill>
                    <a:latin typeface="Calibri" panose="020F0502020204030204" pitchFamily="34" charset="0"/>
                    <a:ea typeface="Yu Mincho" panose="02020400000000000000" pitchFamily="18" charset="-128"/>
                  </a:rPr>
                  <a:t>	</a:t>
                </a:r>
                <a14:m>
                  <m:oMath xmlns:m="http://schemas.openxmlformats.org/officeDocument/2006/math">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𝑥</m:t>
                        </m:r>
                      </m:e>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d>
                      <m:dPr>
                        <m:begChr m:val="{"/>
                        <m:endChr m:val=""/>
                        <m:ctrlPr>
                          <a:rPr lang="en-CO" sz="1000" i="1">
                            <a:solidFill>
                              <a:srgbClr val="000000"/>
                            </a:solidFill>
                            <a:effectLst/>
                            <a:latin typeface="Cambria Math" panose="02040503050406030204" pitchFamily="18" charset="0"/>
                            <a:ea typeface="Calibri" panose="020F0502020204030204" pitchFamily="34" charset="0"/>
                          </a:rPr>
                        </m:ctrlPr>
                      </m:dPr>
                      <m:e>
                        <m:eqArr>
                          <m:eqArrPr>
                            <m:ctrlPr>
                              <a:rPr lang="en-CO" sz="1000" i="1">
                                <a:solidFill>
                                  <a:srgbClr val="000000"/>
                                </a:solidFill>
                                <a:effectLst/>
                                <a:latin typeface="Cambria Math" panose="02040503050406030204" pitchFamily="18" charset="0"/>
                                <a:ea typeface="Calibri" panose="020F0502020204030204" pitchFamily="34" charset="0"/>
                              </a:rPr>
                            </m:ctrlPr>
                          </m:eqArrPr>
                          <m:e>
                            <m:m>
                              <m:mPr>
                                <m:mcs>
                                  <m:mc>
                                    <m:mcPr>
                                      <m:count m:val="2"/>
                                      <m:mcJc m:val="center"/>
                                    </m:mcPr>
                                  </m:mc>
                                </m:mcs>
                                <m:ctrlPr>
                                  <a:rPr lang="en-CO" sz="1000" i="1">
                                    <a:solidFill>
                                      <a:srgbClr val="000000"/>
                                    </a:solidFill>
                                    <a:effectLst/>
                                    <a:latin typeface="Cambria Math" panose="02040503050406030204" pitchFamily="18" charset="0"/>
                                    <a:ea typeface="Calibri" panose="020F0502020204030204" pitchFamily="34" charset="0"/>
                                  </a:rPr>
                                </m:ctrlPr>
                              </m:mPr>
                              <m:mr>
                                <m:e>
                                  <m:r>
                                    <a:rPr lang="es-CO" sz="1000" i="1">
                                      <a:solidFill>
                                        <a:srgbClr val="000000"/>
                                      </a:solidFill>
                                      <a:effectLst/>
                                      <a:latin typeface="Cambria Math" panose="02040503050406030204" pitchFamily="18" charset="0"/>
                                      <a:ea typeface="Calibri" panose="020F0502020204030204" pitchFamily="34" charset="0"/>
                                    </a:rPr>
                                    <m:t>1</m:t>
                                  </m:r>
                                </m:e>
                                <m:e>
                                  <m:r>
                                    <a:rPr lang="es-CO" sz="1000" i="1">
                                      <a:solidFill>
                                        <a:srgbClr val="000000"/>
                                      </a:solidFill>
                                      <a:effectLst/>
                                      <a:latin typeface="Cambria Math" panose="02040503050406030204" pitchFamily="18" charset="0"/>
                                      <a:ea typeface="Calibri" panose="020F0502020204030204" pitchFamily="34" charset="0"/>
                                    </a:rPr>
                                    <m:t>𝑠𝑖</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𝑙𝑎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𝑠𝑜𝑙𝑢𝑐𝑖𝑡𝑢𝑑</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𝑆</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𝑒𝑠</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𝑎𝑡𝑒𝑛𝑑𝑖𝑑𝑎</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𝑝𝑜𝑟</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𝑒𝑙</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é</m:t>
                                  </m:r>
                                  <m:r>
                                    <a:rPr lang="es-CO" sz="1000" i="1">
                                      <a:solidFill>
                                        <a:srgbClr val="000000"/>
                                      </a:solidFill>
                                      <a:effectLst/>
                                      <a:latin typeface="Cambria Math" panose="02040503050406030204" pitchFamily="18" charset="0"/>
                                      <a:ea typeface="Calibri" panose="020F0502020204030204" pitchFamily="34" charset="0"/>
                                    </a:rPr>
                                    <m:t>𝑑𝑖𝑐𝑜</m:t>
                                  </m:r>
                                  <m:r>
                                    <a:rPr lang="es-CO" sz="1000" i="1">
                                      <a:solidFill>
                                        <a:srgbClr val="000000"/>
                                      </a:solidFill>
                                      <a:effectLst/>
                                      <a:latin typeface="Cambria Math" panose="02040503050406030204" pitchFamily="18" charset="0"/>
                                      <a:ea typeface="Calibri" panose="020F0502020204030204" pitchFamily="34" charset="0"/>
                                    </a:rPr>
                                    <m:t>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e>
                              </m:mr>
                              <m:mr>
                                <m:e>
                                  <m:r>
                                    <a:rPr lang="es-CO" sz="1000" i="1">
                                      <a:solidFill>
                                        <a:srgbClr val="000000"/>
                                      </a:solidFill>
                                      <a:effectLst/>
                                      <a:latin typeface="Cambria Math" panose="02040503050406030204" pitchFamily="18" charset="0"/>
                                      <a:ea typeface="Calibri" panose="020F0502020204030204" pitchFamily="34" charset="0"/>
                                    </a:rPr>
                                    <m:t>0</m:t>
                                  </m:r>
                                </m:e>
                                <m:e>
                                  <m:r>
                                    <a:rPr lang="es-CO" sz="1000" i="1">
                                      <a:solidFill>
                                        <a:srgbClr val="000000"/>
                                      </a:solidFill>
                                      <a:effectLst/>
                                      <a:latin typeface="Cambria Math" panose="02040503050406030204" pitchFamily="18" charset="0"/>
                                      <a:ea typeface="Calibri" panose="020F0502020204030204" pitchFamily="34" charset="0"/>
                                    </a:rPr>
                                    <m:t>𝑑</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𝑙</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𝑐</m:t>
                                  </m:r>
                                </m:e>
                              </m:mr>
                            </m:m>
                          </m:e>
                        </m:eqArr>
                      </m:e>
                    </m:d>
                  </m:oMath>
                </a14:m>
                <a:endParaRPr lang="en-CO"/>
              </a:p>
            </p:txBody>
          </p:sp>
        </mc:Choice>
        <mc:Fallback xmlns="">
          <p:sp>
            <p:nvSpPr>
              <p:cNvPr id="6" name="TextBox 5">
                <a:extLst>
                  <a:ext uri="{FF2B5EF4-FFF2-40B4-BE49-F238E27FC236}">
                    <a16:creationId xmlns:a16="http://schemas.microsoft.com/office/drawing/2014/main" id="{246E6E1A-343D-7C31-8EE2-283FAE86EE33}"/>
                  </a:ext>
                </a:extLst>
              </p:cNvPr>
              <p:cNvSpPr txBox="1">
                <a:spLocks noRot="1" noChangeAspect="1" noMove="1" noResize="1" noEditPoints="1" noAdjustHandles="1" noChangeArrowheads="1" noChangeShapeType="1" noTextEdit="1"/>
              </p:cNvSpPr>
              <p:nvPr/>
            </p:nvSpPr>
            <p:spPr>
              <a:xfrm>
                <a:off x="695172" y="840619"/>
                <a:ext cx="5400828" cy="1531188"/>
              </a:xfrm>
              <a:prstGeom prst="rect">
                <a:avLst/>
              </a:prstGeom>
              <a:blipFill>
                <a:blip r:embed="rId2"/>
                <a:stretch>
                  <a:fillRect b="-71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30CCEB-2135-7759-CC1A-C99D7AA755EF}"/>
                  </a:ext>
                </a:extLst>
              </p:cNvPr>
              <p:cNvSpPr txBox="1"/>
              <p:nvPr/>
            </p:nvSpPr>
            <p:spPr>
              <a:xfrm>
                <a:off x="695172" y="2677154"/>
                <a:ext cx="5400828" cy="1441741"/>
              </a:xfrm>
              <a:prstGeom prst="rect">
                <a:avLst/>
              </a:prstGeom>
              <a:noFill/>
            </p:spPr>
            <p:txBody>
              <a:bodyPr wrap="square">
                <a:spAutoFit/>
              </a:bodyPr>
              <a:lstStyle/>
              <a:p>
                <a:pPr marL="285750" indent="-285750" algn="just">
                  <a:lnSpc>
                    <a:spcPct val="107000"/>
                  </a:lnSpc>
                  <a:spcAft>
                    <a:spcPts val="800"/>
                  </a:spcAft>
                  <a:buFont typeface="+mj-lt"/>
                  <a:buAutoNum type="romanUcPeriod" startAt="6"/>
                </a:pPr>
                <a:r>
                  <a:rPr lang="es-ES" sz="1100" b="1">
                    <a:solidFill>
                      <a:srgbClr val="000000"/>
                    </a:solidFill>
                    <a:effectLst/>
                    <a:latin typeface="Calibri Light" panose="020F0302020204030204" pitchFamily="34" charset="0"/>
                    <a:ea typeface="Calibri" panose="020F0502020204030204" pitchFamily="34" charset="0"/>
                  </a:rPr>
                  <a:t>Función Objetivo</a:t>
                </a:r>
                <a:endParaRPr lang="en-CO" sz="1100" b="1">
                  <a:solidFill>
                    <a:srgbClr val="000000"/>
                  </a:solidFill>
                  <a:latin typeface="Calibri" panose="020F0502020204030204" pitchFamily="34" charset="0"/>
                  <a:ea typeface="Calibri" panose="020F0502020204030204" pitchFamily="34" charset="0"/>
                </a:endParaRPr>
              </a:p>
              <a:p>
                <a:pPr algn="just">
                  <a:lnSpc>
                    <a:spcPct val="107000"/>
                  </a:lnSpc>
                  <a:spcAft>
                    <a:spcPts val="800"/>
                  </a:spcAft>
                </a:pPr>
                <a:r>
                  <a:rPr lang="es-CO" sz="1100">
                    <a:solidFill>
                      <a:srgbClr val="000000"/>
                    </a:solidFill>
                    <a:effectLst/>
                    <a:latin typeface="Calibri Light" panose="020F0302020204030204" pitchFamily="34" charset="0"/>
                    <a:ea typeface="Yu Mincho" panose="02020400000000000000" pitchFamily="18" charset="-128"/>
                  </a:rPr>
                  <a:t>Minimizar el tiempo en atender cada solicitud, como el peso de cada médico contiene internamente el tiempo que se va a tardar la función objetivo queda de la siguiente forma:</a:t>
                </a:r>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1100" i="1">
                          <a:solidFill>
                            <a:srgbClr val="000000"/>
                          </a:solidFill>
                          <a:effectLst/>
                          <a:latin typeface="Cambria Math" panose="02040503050406030204" pitchFamily="18" charset="0"/>
                          <a:ea typeface="Yu Mincho" panose="02020400000000000000" pitchFamily="18" charset="-128"/>
                        </a:rPr>
                        <m:t>𝑚𝑖𝑛</m:t>
                      </m:r>
                      <m:r>
                        <a:rPr lang="es-CO" sz="1100" i="1">
                          <a:solidFill>
                            <a:srgbClr val="000000"/>
                          </a:solidFill>
                          <a:effectLst/>
                          <a:latin typeface="Cambria Math" panose="02040503050406030204" pitchFamily="18" charset="0"/>
                          <a:ea typeface="Yu Mincho" panose="02020400000000000000" pitchFamily="18" charset="-128"/>
                        </a:rPr>
                        <m:t> </m:t>
                      </m:r>
                      <m:nary>
                        <m:naryPr>
                          <m:chr m:val="∑"/>
                          <m:limLoc m:val="undOvr"/>
                          <m:supHide m:val="on"/>
                          <m:ctrlPr>
                            <a:rPr lang="en-CO" sz="1100" i="1">
                              <a:solidFill>
                                <a:srgbClr val="000000"/>
                              </a:solidFill>
                              <a:effectLst/>
                              <a:latin typeface="Cambria Math" panose="02040503050406030204" pitchFamily="18" charset="0"/>
                              <a:ea typeface="Calibri" panose="020F0502020204030204" pitchFamily="34" charset="0"/>
                            </a:rPr>
                          </m:ctrlPr>
                        </m:naryPr>
                        <m:sub>
                          <m:r>
                            <a:rPr lang="es-CO" sz="1100" i="1">
                              <a:solidFill>
                                <a:srgbClr val="000000"/>
                              </a:solidFill>
                              <a:effectLst/>
                              <a:latin typeface="Cambria Math" panose="02040503050406030204" pitchFamily="18" charset="0"/>
                              <a:ea typeface="Calibri" panose="020F0502020204030204" pitchFamily="34" charset="0"/>
                            </a:rPr>
                            <m:t>𝑚</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𝑀</m:t>
                          </m:r>
                        </m:sub>
                        <m:sup/>
                        <m:e>
                          <m:nary>
                            <m:naryPr>
                              <m:chr m:val="∑"/>
                              <m:limLoc m:val="undOvr"/>
                              <m:supHide m:val="on"/>
                              <m:ctrlPr>
                                <a:rPr lang="en-CO" sz="1100" i="1">
                                  <a:solidFill>
                                    <a:srgbClr val="000000"/>
                                  </a:solidFill>
                                  <a:effectLst/>
                                  <a:latin typeface="Cambria Math" panose="02040503050406030204" pitchFamily="18" charset="0"/>
                                  <a:ea typeface="Calibri" panose="020F0502020204030204" pitchFamily="34" charset="0"/>
                                </a:rPr>
                              </m:ctrlPr>
                            </m:naryPr>
                            <m:sub>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𝑆</m:t>
                              </m:r>
                            </m:sub>
                            <m:sup/>
                            <m:e>
                              <m:sSub>
                                <m:sSubPr>
                                  <m:ctrlPr>
                                    <a:rPr lang="en-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𝑥</m:t>
                                  </m:r>
                                </m:e>
                                <m:sub>
                                  <m:r>
                                    <a:rPr lang="es-CO" sz="1100" i="1">
                                      <a:solidFill>
                                        <a:srgbClr val="000000"/>
                                      </a:solidFill>
                                      <a:effectLst/>
                                      <a:latin typeface="Cambria Math" panose="02040503050406030204" pitchFamily="18" charset="0"/>
                                      <a:ea typeface="Calibri" panose="020F0502020204030204" pitchFamily="34" charset="0"/>
                                    </a:rPr>
                                    <m:t>𝑠</m:t>
                                  </m:r>
                                  <m:r>
                                    <a:rPr lang="es-CO" sz="1100" i="1">
                                      <a:solidFill>
                                        <a:srgbClr val="000000"/>
                                      </a:solidFill>
                                      <a:effectLst/>
                                      <a:latin typeface="Cambria Math" panose="02040503050406030204" pitchFamily="18" charset="0"/>
                                      <a:ea typeface="Calibri" panose="020F0502020204030204" pitchFamily="34" charset="0"/>
                                    </a:rPr>
                                    <m:t>,</m:t>
                                  </m:r>
                                  <m:r>
                                    <a:rPr lang="es-CO" sz="1100" i="1">
                                      <a:solidFill>
                                        <a:srgbClr val="000000"/>
                                      </a:solidFill>
                                      <a:effectLst/>
                                      <a:latin typeface="Cambria Math" panose="02040503050406030204" pitchFamily="18" charset="0"/>
                                      <a:ea typeface="Calibri" panose="020F0502020204030204" pitchFamily="34" charset="0"/>
                                    </a:rPr>
                                    <m:t>𝑚</m:t>
                                  </m:r>
                                </m:sub>
                              </m:sSub>
                              <m:r>
                                <a:rPr lang="es-CO" sz="1100" i="1">
                                  <a:solidFill>
                                    <a:srgbClr val="000000"/>
                                  </a:solidFill>
                                  <a:effectLst/>
                                  <a:latin typeface="Cambria Math" panose="02040503050406030204" pitchFamily="18" charset="0"/>
                                  <a:ea typeface="Calibri" panose="020F0502020204030204" pitchFamily="34" charset="0"/>
                                </a:rPr>
                                <m:t>∙</m:t>
                              </m:r>
                              <m:sSub>
                                <m:sSubPr>
                                  <m:ctrlPr>
                                    <a:rPr lang="en-CO" sz="1100" i="1">
                                      <a:solidFill>
                                        <a:srgbClr val="000000"/>
                                      </a:solidFill>
                                      <a:effectLst/>
                                      <a:latin typeface="Cambria Math" panose="02040503050406030204" pitchFamily="18" charset="0"/>
                                      <a:ea typeface="Calibri" panose="020F0502020204030204" pitchFamily="34" charset="0"/>
                                    </a:rPr>
                                  </m:ctrlPr>
                                </m:sSubPr>
                                <m:e>
                                  <m:r>
                                    <a:rPr lang="es-CO" sz="1100" i="1">
                                      <a:solidFill>
                                        <a:srgbClr val="000000"/>
                                      </a:solidFill>
                                      <a:effectLst/>
                                      <a:latin typeface="Cambria Math" panose="02040503050406030204" pitchFamily="18" charset="0"/>
                                      <a:ea typeface="Calibri" panose="020F0502020204030204" pitchFamily="34" charset="0"/>
                                    </a:rPr>
                                    <m:t>𝑝</m:t>
                                  </m:r>
                                </m:e>
                                <m:sub>
                                  <m:r>
                                    <a:rPr lang="es-CO" sz="1100" i="1">
                                      <a:solidFill>
                                        <a:srgbClr val="000000"/>
                                      </a:solidFill>
                                      <a:effectLst/>
                                      <a:latin typeface="Cambria Math" panose="02040503050406030204" pitchFamily="18" charset="0"/>
                                      <a:ea typeface="Calibri" panose="020F0502020204030204" pitchFamily="34" charset="0"/>
                                    </a:rPr>
                                    <m:t>𝑚</m:t>
                                  </m:r>
                                </m:sub>
                              </m:sSub>
                            </m:e>
                          </m:nary>
                        </m:e>
                      </m:nary>
                    </m:oMath>
                  </m:oMathPara>
                </a14:m>
                <a:endParaRPr lang="en-CO"/>
              </a:p>
            </p:txBody>
          </p:sp>
        </mc:Choice>
        <mc:Fallback xmlns="">
          <p:sp>
            <p:nvSpPr>
              <p:cNvPr id="11" name="TextBox 10">
                <a:extLst>
                  <a:ext uri="{FF2B5EF4-FFF2-40B4-BE49-F238E27FC236}">
                    <a16:creationId xmlns:a16="http://schemas.microsoft.com/office/drawing/2014/main" id="{F430CCEB-2135-7759-CC1A-C99D7AA755EF}"/>
                  </a:ext>
                </a:extLst>
              </p:cNvPr>
              <p:cNvSpPr txBox="1">
                <a:spLocks noRot="1" noChangeAspect="1" noMove="1" noResize="1" noEditPoints="1" noAdjustHandles="1" noChangeArrowheads="1" noChangeShapeType="1" noTextEdit="1"/>
              </p:cNvSpPr>
              <p:nvPr/>
            </p:nvSpPr>
            <p:spPr>
              <a:xfrm>
                <a:off x="695172" y="2677154"/>
                <a:ext cx="5400828" cy="1441741"/>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CD94B57-11EA-D21F-EB89-FD53B371A00D}"/>
              </a:ext>
            </a:extLst>
          </p:cNvPr>
          <p:cNvSpPr txBox="1"/>
          <p:nvPr/>
        </p:nvSpPr>
        <p:spPr>
          <a:xfrm>
            <a:off x="-235405" y="4162068"/>
            <a:ext cx="5628776" cy="258917"/>
          </a:xfrm>
          <a:prstGeom prst="rect">
            <a:avLst/>
          </a:prstGeom>
          <a:noFill/>
        </p:spPr>
        <p:txBody>
          <a:bodyPr wrap="square">
            <a:spAutoFit/>
          </a:bodyPr>
          <a:lstStyle/>
          <a:p>
            <a:pPr marL="546100" indent="-6350" algn="just">
              <a:lnSpc>
                <a:spcPct val="115000"/>
              </a:lnSpc>
              <a:spcAft>
                <a:spcPts val="1000"/>
              </a:spcAft>
            </a:pPr>
            <a:r>
              <a:rPr lang="es-CO" sz="1000">
                <a:solidFill>
                  <a:srgbClr val="000000"/>
                </a:solidFill>
                <a:effectLst/>
                <a:latin typeface="Calibri Light" panose="020F0302020204030204" pitchFamily="34" charset="0"/>
                <a:ea typeface="Calibri" panose="020F0502020204030204" pitchFamily="34" charset="0"/>
              </a:rPr>
              <a:t> </a:t>
            </a:r>
            <a:endParaRPr lang="en-CO" sz="1100">
              <a:solidFill>
                <a:srgbClr val="000000"/>
              </a:solidFill>
              <a:effectLst/>
              <a:latin typeface="Calibri" panose="020F0502020204030204" pitchFamily="34" charset="0"/>
              <a:ea typeface="Calibri" panose="020F0502020204030204" pitchFamily="34" charset="0"/>
            </a:endParaRPr>
          </a:p>
        </p:txBody>
      </p:sp>
      <p:sp>
        <p:nvSpPr>
          <p:cNvPr id="14" name="Google Shape;166;p34">
            <a:extLst>
              <a:ext uri="{FF2B5EF4-FFF2-40B4-BE49-F238E27FC236}">
                <a16:creationId xmlns:a16="http://schemas.microsoft.com/office/drawing/2014/main" id="{9F61E0E9-0EEE-C40D-B242-2C564196BED5}"/>
              </a:ext>
            </a:extLst>
          </p:cNvPr>
          <p:cNvSpPr/>
          <p:nvPr/>
        </p:nvSpPr>
        <p:spPr>
          <a:xfrm>
            <a:off x="5516859" y="5373091"/>
            <a:ext cx="2461685" cy="417594"/>
          </a:xfrm>
          <a:prstGeom prst="roundRect">
            <a:avLst>
              <a:gd name="adj" fmla="val 50000"/>
            </a:avLst>
          </a:prstGeom>
          <a:solidFill>
            <a:srgbClr val="BDE177"/>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b="1" kern="0">
                <a:solidFill>
                  <a:schemeClr val="bg1"/>
                </a:solidFill>
                <a:latin typeface="Poppins"/>
                <a:cs typeface="Poppins"/>
                <a:sym typeface="Poppins"/>
              </a:rPr>
              <a:t>FIN DE LA ITERACIÓN</a:t>
            </a:r>
            <a:endParaRPr lang="es-ES" sz="1400" b="1" kern="0">
              <a:solidFill>
                <a:schemeClr val="bg1"/>
              </a:solidFill>
              <a:latin typeface="Poppins"/>
              <a:cs typeface="Poppins"/>
              <a:sym typeface="Poppins"/>
            </a:endParaRPr>
          </a:p>
        </p:txBody>
      </p:sp>
      <p:sp>
        <p:nvSpPr>
          <p:cNvPr id="15" name="Google Shape;163;p34">
            <a:extLst>
              <a:ext uri="{FF2B5EF4-FFF2-40B4-BE49-F238E27FC236}">
                <a16:creationId xmlns:a16="http://schemas.microsoft.com/office/drawing/2014/main" id="{619A0FB4-5DC2-4D2D-D2A5-D24A9982079F}"/>
              </a:ext>
            </a:extLst>
          </p:cNvPr>
          <p:cNvSpPr txBox="1">
            <a:spLocks/>
          </p:cNvSpPr>
          <p:nvPr/>
        </p:nvSpPr>
        <p:spPr>
          <a:xfrm>
            <a:off x="7978544" y="5394227"/>
            <a:ext cx="3580757" cy="375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lang="es-ES" sz="1400" b="1" kern="0">
                <a:solidFill>
                  <a:srgbClr val="92D050"/>
                </a:solidFill>
              </a:rPr>
              <a:t>Solicitud </a:t>
            </a:r>
            <a:r>
              <a:rPr lang="en-US" sz="1400" b="1" kern="0">
                <a:solidFill>
                  <a:srgbClr val="92D050"/>
                </a:solidFill>
              </a:rPr>
              <a:t>S </a:t>
            </a:r>
            <a:r>
              <a:rPr lang="en-US" sz="1400" b="1" kern="0" err="1">
                <a:solidFill>
                  <a:srgbClr val="92D050"/>
                </a:solidFill>
              </a:rPr>
              <a:t>programada</a:t>
            </a:r>
            <a:r>
              <a:rPr lang="en-US" sz="1400" b="1" kern="0">
                <a:solidFill>
                  <a:srgbClr val="92D050"/>
                </a:solidFill>
              </a:rPr>
              <a:t> al medico m</a:t>
            </a:r>
            <a:endParaRPr kumimoji="0" lang="es-CO" sz="1400" b="1" i="0" u="none" strike="noStrike" kern="0" cap="none" spc="0" normalizeH="0" baseline="0">
              <a:ln>
                <a:noFill/>
              </a:ln>
              <a:solidFill>
                <a:srgbClr val="92D050"/>
              </a:solidFill>
              <a:effectLst/>
              <a:uLnTx/>
              <a:uFillTx/>
              <a:latin typeface="Poppins"/>
              <a:cs typeface="Poppins"/>
              <a:sym typeface="Poppins"/>
            </a:endParaRPr>
          </a:p>
        </p:txBody>
      </p:sp>
      <p:sp>
        <p:nvSpPr>
          <p:cNvPr id="16" name="Google Shape;166;p34">
            <a:extLst>
              <a:ext uri="{FF2B5EF4-FFF2-40B4-BE49-F238E27FC236}">
                <a16:creationId xmlns:a16="http://schemas.microsoft.com/office/drawing/2014/main" id="{C0B9DFDE-B2AB-9DEC-3495-83E4F601FC47}"/>
              </a:ext>
            </a:extLst>
          </p:cNvPr>
          <p:cNvSpPr/>
          <p:nvPr/>
        </p:nvSpPr>
        <p:spPr>
          <a:xfrm>
            <a:off x="6571360" y="2413080"/>
            <a:ext cx="4593385" cy="1130456"/>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b="1" kern="0">
                <a:solidFill>
                  <a:srgbClr val="0B1EBE"/>
                </a:solidFill>
                <a:latin typeface="Poppins"/>
                <a:cs typeface="Poppins"/>
                <a:sym typeface="Poppins"/>
              </a:rPr>
              <a:t>OBJETIVO: </a:t>
            </a:r>
            <a:r>
              <a:rPr kumimoji="0" lang="es-CO" sz="1400" b="0" i="0" u="none" strike="noStrike" kern="0" cap="none" spc="0" normalizeH="0" baseline="0">
                <a:ln>
                  <a:noFill/>
                </a:ln>
                <a:solidFill>
                  <a:srgbClr val="0B1EBE"/>
                </a:solidFill>
                <a:effectLst/>
                <a:uLnTx/>
                <a:uFillTx/>
                <a:latin typeface="Poppins"/>
                <a:cs typeface="Poppins"/>
                <a:sym typeface="Poppins"/>
              </a:rPr>
              <a:t>Lo que se busca es atender todas las solicitudes en el menor tiempo posible, garantizando que el trabajo esté balanceado</a:t>
            </a:r>
          </a:p>
        </p:txBody>
      </p:sp>
      <p:sp>
        <p:nvSpPr>
          <p:cNvPr id="17" name="Google Shape;164;p34">
            <a:extLst>
              <a:ext uri="{FF2B5EF4-FFF2-40B4-BE49-F238E27FC236}">
                <a16:creationId xmlns:a16="http://schemas.microsoft.com/office/drawing/2014/main" id="{8E370437-94A4-B68A-25BB-73DF659BCA76}"/>
              </a:ext>
            </a:extLst>
          </p:cNvPr>
          <p:cNvSpPr/>
          <p:nvPr/>
        </p:nvSpPr>
        <p:spPr>
          <a:xfrm>
            <a:off x="6571360" y="3690195"/>
            <a:ext cx="1742962"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a:ln>
                  <a:noFill/>
                </a:ln>
                <a:solidFill>
                  <a:srgbClr val="FFFBF9"/>
                </a:solidFill>
                <a:effectLst/>
                <a:uLnTx/>
                <a:uFillTx/>
                <a:latin typeface="Poppins"/>
                <a:ea typeface="Poppins"/>
                <a:cs typeface="Poppins"/>
                <a:sym typeface="Poppins"/>
              </a:rPr>
              <a:t>MÍN Tiempo</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110764-5C36-60F5-CAFD-94FF351B9062}"/>
                  </a:ext>
                </a:extLst>
              </p:cNvPr>
              <p:cNvSpPr txBox="1"/>
              <p:nvPr/>
            </p:nvSpPr>
            <p:spPr>
              <a:xfrm>
                <a:off x="695172" y="4237327"/>
                <a:ext cx="5400828" cy="1760225"/>
              </a:xfrm>
              <a:prstGeom prst="rect">
                <a:avLst/>
              </a:prstGeom>
              <a:noFill/>
            </p:spPr>
            <p:txBody>
              <a:bodyPr wrap="square">
                <a:spAutoFit/>
              </a:bodyPr>
              <a:lstStyle/>
              <a:p>
                <a:pPr marL="285750" indent="-285750" algn="just">
                  <a:lnSpc>
                    <a:spcPct val="107000"/>
                  </a:lnSpc>
                  <a:spcAft>
                    <a:spcPts val="800"/>
                  </a:spcAft>
                  <a:buFont typeface="+mj-lt"/>
                  <a:buAutoNum type="romanUcPeriod" startAt="6"/>
                </a:pPr>
                <a:r>
                  <a:rPr lang="es-ES" sz="1100" b="1">
                    <a:solidFill>
                      <a:srgbClr val="000000"/>
                    </a:solidFill>
                    <a:effectLst/>
                    <a:latin typeface="Calibri Light" panose="020F0302020204030204" pitchFamily="34" charset="0"/>
                    <a:ea typeface="Calibri" panose="020F0502020204030204" pitchFamily="34" charset="0"/>
                  </a:rPr>
                  <a:t>Actualizaci</a:t>
                </a:r>
                <a:r>
                  <a:rPr lang="es-ES" sz="1100" b="1">
                    <a:solidFill>
                      <a:srgbClr val="000000"/>
                    </a:solidFill>
                    <a:latin typeface="Calibri Light" panose="020F0302020204030204" pitchFamily="34" charset="0"/>
                    <a:ea typeface="Calibri" panose="020F0502020204030204" pitchFamily="34" charset="0"/>
                  </a:rPr>
                  <a:t>ón de Parámetros</a:t>
                </a:r>
              </a:p>
              <a:p>
                <a:pPr algn="just">
                  <a:lnSpc>
                    <a:spcPct val="107000"/>
                  </a:lnSpc>
                  <a:spcAft>
                    <a:spcPts val="800"/>
                  </a:spcAft>
                </a:pPr>
                <a:r>
                  <a:rPr lang="es-CO" sz="1100">
                    <a:solidFill>
                      <a:srgbClr val="000000"/>
                    </a:solidFill>
                    <a:effectLst/>
                    <a:latin typeface="Calibri Light" panose="020F0302020204030204" pitchFamily="34" charset="0"/>
                    <a:ea typeface="Calibri" panose="020F0502020204030204" pitchFamily="34" charset="0"/>
                  </a:rPr>
                  <a:t>Se debe actualizar la información del doctor a quien fue asignado el servicio.</a:t>
                </a:r>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𝑥</m:t>
                          </m:r>
                        </m:e>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𝑐</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+1)</m:t>
                      </m:r>
                    </m:oMath>
                  </m:oMathPara>
                </a14:m>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15000"/>
                  </a:lnSpc>
                  <a:spcAft>
                    <a:spcPts val="1000"/>
                  </a:spcAft>
                </a:pPr>
                <a14:m>
                  <m:oMathPara xmlns:m="http://schemas.openxmlformats.org/officeDocument/2006/math">
                    <m:oMathParaPr>
                      <m:jc m:val="centerGroup"/>
                    </m:oMathParaPr>
                    <m:oMath xmlns:m="http://schemas.openxmlformats.org/officeDocument/2006/math">
                      <m:sSubSup>
                        <m:sSubSupPr>
                          <m:ctrlPr>
                            <a:rPr lang="en-CO" sz="1000" i="1">
                              <a:solidFill>
                                <a:srgbClr val="000000"/>
                              </a:solidFill>
                              <a:effectLst/>
                              <a:latin typeface="Cambria Math" panose="02040503050406030204" pitchFamily="18" charset="0"/>
                              <a:ea typeface="Calibri" panose="020F0502020204030204" pitchFamily="34" charset="0"/>
                            </a:rPr>
                          </m:ctrlPr>
                        </m:sSubSupPr>
                        <m:e>
                          <m:r>
                            <a:rPr lang="es-CO" sz="1000" i="1">
                              <a:solidFill>
                                <a:srgbClr val="000000"/>
                              </a:solidFill>
                              <a:effectLst/>
                              <a:latin typeface="Cambria Math" panose="02040503050406030204" pitchFamily="18" charset="0"/>
                              <a:ea typeface="Calibri" panose="020F0502020204030204" pitchFamily="34" charset="0"/>
                            </a:rPr>
                            <m:t>𝑢</m:t>
                          </m:r>
                        </m:e>
                        <m:sub>
                          <m:r>
                            <a:rPr lang="es-CO" sz="1000" i="1">
                              <a:solidFill>
                                <a:srgbClr val="000000"/>
                              </a:solidFill>
                              <a:effectLst/>
                              <a:latin typeface="Cambria Math" panose="02040503050406030204" pitchFamily="18" charset="0"/>
                              <a:ea typeface="Calibri" panose="020F0502020204030204" pitchFamily="34" charset="0"/>
                            </a:rPr>
                            <m:t>𝑖</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𝑗</m:t>
                          </m:r>
                        </m:sub>
                        <m:sup>
                          <m:r>
                            <a:rPr lang="es-CO" sz="1000" i="1">
                              <a:solidFill>
                                <a:srgbClr val="000000"/>
                              </a:solidFill>
                              <a:effectLst/>
                              <a:latin typeface="Cambria Math" panose="02040503050406030204" pitchFamily="18" charset="0"/>
                              <a:ea typeface="Calibri" panose="020F0502020204030204" pitchFamily="34" charset="0"/>
                            </a:rPr>
                            <m:t>𝑚</m:t>
                          </m:r>
                        </m:sup>
                      </m:sSubSup>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𝑥</m:t>
                          </m:r>
                        </m:e>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sSubSup>
                        <m:sSubSupPr>
                          <m:ctrlPr>
                            <a:rPr lang="en-CO" sz="1000" i="1">
                              <a:solidFill>
                                <a:srgbClr val="000000"/>
                              </a:solidFill>
                              <a:effectLst/>
                              <a:latin typeface="Cambria Math" panose="02040503050406030204" pitchFamily="18" charset="0"/>
                              <a:ea typeface="Calibri" panose="020F0502020204030204" pitchFamily="34" charset="0"/>
                            </a:rPr>
                          </m:ctrlPr>
                        </m:sSubSupPr>
                        <m:e>
                          <m:r>
                            <a:rPr lang="es-CO" sz="1000" i="1">
                              <a:solidFill>
                                <a:srgbClr val="000000"/>
                              </a:solidFill>
                              <a:effectLst/>
                              <a:latin typeface="Cambria Math" panose="02040503050406030204" pitchFamily="18" charset="0"/>
                              <a:ea typeface="Calibri" panose="020F0502020204030204" pitchFamily="34" charset="0"/>
                            </a:rPr>
                            <m:t>𝑣</m:t>
                          </m:r>
                        </m:e>
                        <m:sub>
                          <m:r>
                            <a:rPr lang="es-CO" sz="1000" i="1">
                              <a:solidFill>
                                <a:srgbClr val="000000"/>
                              </a:solidFill>
                              <a:effectLst/>
                              <a:latin typeface="Cambria Math" panose="02040503050406030204" pitchFamily="18" charset="0"/>
                              <a:ea typeface="Calibri" panose="020F0502020204030204" pitchFamily="34" charset="0"/>
                            </a:rPr>
                            <m:t>𝑖</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𝑗</m:t>
                          </m:r>
                        </m:sub>
                        <m:sup>
                          <m:r>
                            <a:rPr lang="es-CO" sz="1000" i="1">
                              <a:solidFill>
                                <a:srgbClr val="000000"/>
                              </a:solidFill>
                              <a:effectLst/>
                              <a:latin typeface="Cambria Math" panose="02040503050406030204" pitchFamily="18" charset="0"/>
                              <a:ea typeface="Calibri" panose="020F0502020204030204" pitchFamily="34" charset="0"/>
                            </a:rPr>
                            <m:t>𝑠</m:t>
                          </m:r>
                        </m:sup>
                      </m:sSubSup>
                    </m:oMath>
                  </m:oMathPara>
                </a14:m>
                <a:endParaRPr lang="en-CO" sz="1100">
                  <a:solidFill>
                    <a:srgbClr val="000000"/>
                  </a:solidFill>
                  <a:effectLst/>
                  <a:latin typeface="Calibri" panose="020F0502020204030204" pitchFamily="34" charset="0"/>
                  <a:ea typeface="Calibri" panose="020F0502020204030204" pitchFamily="34" charset="0"/>
                </a:endParaRPr>
              </a:p>
              <a:p>
                <a:pPr marL="6350" indent="-6350"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𝑥</m:t>
                          </m:r>
                        </m:e>
                        <m:sub>
                          <m:r>
                            <a:rPr lang="es-CO" sz="1000" i="1">
                              <a:solidFill>
                                <a:srgbClr val="000000"/>
                              </a:solidFill>
                              <a:effectLst/>
                              <a:latin typeface="Cambria Math" panose="02040503050406030204" pitchFamily="18" charset="0"/>
                              <a:ea typeface="Calibri" panose="020F0502020204030204" pitchFamily="34" charset="0"/>
                            </a:rPr>
                            <m:t>𝑠</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d>
                        <m:dPr>
                          <m:ctrlPr>
                            <a:rPr lang="en-CO" sz="1000" i="1">
                              <a:solidFill>
                                <a:srgbClr val="000000"/>
                              </a:solidFill>
                              <a:effectLst/>
                              <a:latin typeface="Cambria Math" panose="02040503050406030204" pitchFamily="18" charset="0"/>
                              <a:ea typeface="Calibri" panose="020F0502020204030204" pitchFamily="34" charset="0"/>
                            </a:rPr>
                          </m:ctrlPr>
                        </m:dPr>
                        <m:e>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sub>
                          </m:sSub>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𝑑𝑖𝑠</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𝑡</m:t>
                              </m:r>
                            </m:e>
                            <m:sub>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𝑠</m:t>
                              </m:r>
                            </m:sub>
                          </m:sSub>
                          <m:r>
                            <a:rPr lang="es-CO" sz="1000" i="1">
                              <a:solidFill>
                                <a:srgbClr val="000000"/>
                              </a:solidFill>
                              <a:effectLst/>
                              <a:latin typeface="Cambria Math" panose="02040503050406030204" pitchFamily="18" charset="0"/>
                              <a:ea typeface="Calibri" panose="020F0502020204030204" pitchFamily="34" charset="0"/>
                            </a:rPr>
                            <m:t>+</m:t>
                          </m:r>
                          <m:sSub>
                            <m:sSubPr>
                              <m:ctrlPr>
                                <a:rPr lang="en-CO" sz="1000" i="1">
                                  <a:solidFill>
                                    <a:srgbClr val="000000"/>
                                  </a:solidFill>
                                  <a:effectLst/>
                                  <a:latin typeface="Cambria Math" panose="02040503050406030204" pitchFamily="18" charset="0"/>
                                  <a:ea typeface="Calibri" panose="020F0502020204030204" pitchFamily="34" charset="0"/>
                                </a:rPr>
                              </m:ctrlPr>
                            </m:sSubPr>
                            <m:e>
                              <m:r>
                                <a:rPr lang="es-CO" sz="1000" i="1">
                                  <a:solidFill>
                                    <a:srgbClr val="000000"/>
                                  </a:solidFill>
                                  <a:effectLst/>
                                  <a:latin typeface="Cambria Math" panose="02040503050406030204" pitchFamily="18" charset="0"/>
                                  <a:ea typeface="Calibri" panose="020F0502020204030204" pitchFamily="34" charset="0"/>
                                </a:rPr>
                                <m:t>𝑑</m:t>
                              </m:r>
                            </m:e>
                            <m:sub>
                              <m:r>
                                <a:rPr lang="es-CO" sz="1000" i="1">
                                  <a:solidFill>
                                    <a:srgbClr val="000000"/>
                                  </a:solidFill>
                                  <a:effectLst/>
                                  <a:latin typeface="Cambria Math" panose="02040503050406030204" pitchFamily="18" charset="0"/>
                                  <a:ea typeface="Calibri" panose="020F0502020204030204" pitchFamily="34" charset="0"/>
                                </a:rPr>
                                <m:t>𝑆</m:t>
                              </m:r>
                            </m:sub>
                          </m:sSub>
                        </m:e>
                      </m:d>
                      <m:r>
                        <a:rPr lang="es-CO" sz="1000" i="1">
                          <a:solidFill>
                            <a:srgbClr val="000000"/>
                          </a:solidFill>
                          <a:effectLst/>
                          <a:latin typeface="Cambria Math" panose="02040503050406030204" pitchFamily="18" charset="0"/>
                          <a:ea typeface="Calibri" panose="020F0502020204030204" pitchFamily="34" charset="0"/>
                        </a:rPr>
                        <m:t>      ∀ </m:t>
                      </m:r>
                      <m:r>
                        <a:rPr lang="es-CO" sz="1000" i="1">
                          <a:solidFill>
                            <a:srgbClr val="000000"/>
                          </a:solidFill>
                          <a:effectLst/>
                          <a:latin typeface="Cambria Math" panose="02040503050406030204" pitchFamily="18" charset="0"/>
                          <a:ea typeface="Calibri" panose="020F0502020204030204" pitchFamily="34" charset="0"/>
                        </a:rPr>
                        <m:t>𝑚</m:t>
                      </m:r>
                      <m:r>
                        <a:rPr lang="es-CO" sz="1000" i="1">
                          <a:solidFill>
                            <a:srgbClr val="000000"/>
                          </a:solidFill>
                          <a:effectLst/>
                          <a:latin typeface="Cambria Math" panose="02040503050406030204" pitchFamily="18" charset="0"/>
                          <a:ea typeface="Calibri" panose="020F0502020204030204" pitchFamily="34" charset="0"/>
                        </a:rPr>
                        <m:t>∈</m:t>
                      </m:r>
                      <m:r>
                        <a:rPr lang="es-CO" sz="1000" i="1">
                          <a:solidFill>
                            <a:srgbClr val="000000"/>
                          </a:solidFill>
                          <a:effectLst/>
                          <a:latin typeface="Cambria Math" panose="02040503050406030204" pitchFamily="18" charset="0"/>
                          <a:ea typeface="Calibri" panose="020F0502020204030204" pitchFamily="34" charset="0"/>
                        </a:rPr>
                        <m:t>𝑀</m:t>
                      </m:r>
                    </m:oMath>
                  </m:oMathPara>
                </a14:m>
                <a:endParaRPr lang="en-CO" sz="1100">
                  <a:solidFill>
                    <a:srgbClr val="000000"/>
                  </a:solidFill>
                  <a:effectLst/>
                  <a:latin typeface="Calibri" panose="020F0502020204030204" pitchFamily="34" charset="0"/>
                  <a:ea typeface="Calibri" panose="020F0502020204030204" pitchFamily="34" charset="0"/>
                </a:endParaRPr>
              </a:p>
              <a:p>
                <a:pPr algn="just">
                  <a:lnSpc>
                    <a:spcPct val="107000"/>
                  </a:lnSpc>
                  <a:spcAft>
                    <a:spcPts val="800"/>
                  </a:spcAft>
                </a:pPr>
                <a:endParaRPr lang="en-CO" sz="1100" b="1">
                  <a:solidFill>
                    <a:srgbClr val="000000"/>
                  </a:solidFill>
                  <a:latin typeface="Calibri" panose="020F0502020204030204" pitchFamily="34" charset="0"/>
                  <a:ea typeface="Calibri" panose="020F0502020204030204" pitchFamily="34" charset="0"/>
                </a:endParaRPr>
              </a:p>
            </p:txBody>
          </p:sp>
        </mc:Choice>
        <mc:Fallback xmlns="">
          <p:sp>
            <p:nvSpPr>
              <p:cNvPr id="19" name="TextBox 18">
                <a:extLst>
                  <a:ext uri="{FF2B5EF4-FFF2-40B4-BE49-F238E27FC236}">
                    <a16:creationId xmlns:a16="http://schemas.microsoft.com/office/drawing/2014/main" id="{8E110764-5C36-60F5-CAFD-94FF351B9062}"/>
                  </a:ext>
                </a:extLst>
              </p:cNvPr>
              <p:cNvSpPr txBox="1">
                <a:spLocks noRot="1" noChangeAspect="1" noMove="1" noResize="1" noEditPoints="1" noAdjustHandles="1" noChangeArrowheads="1" noChangeShapeType="1" noTextEdit="1"/>
              </p:cNvSpPr>
              <p:nvPr/>
            </p:nvSpPr>
            <p:spPr>
              <a:xfrm>
                <a:off x="695172" y="4237327"/>
                <a:ext cx="5400828" cy="1760225"/>
              </a:xfrm>
              <a:prstGeom prst="rect">
                <a:avLst/>
              </a:prstGeom>
              <a:blipFill>
                <a:blip r:embed="rId4"/>
                <a:stretch>
                  <a:fillRect/>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043FFC68-CB6D-606E-B890-9A2ED9EB2ED9}"/>
              </a:ext>
            </a:extLst>
          </p:cNvPr>
          <p:cNvSpPr>
            <a:spLocks noGrp="1"/>
          </p:cNvSpPr>
          <p:nvPr>
            <p:ph type="sldNum" sz="quarter" idx="12"/>
          </p:nvPr>
        </p:nvSpPr>
        <p:spPr/>
        <p:txBody>
          <a:bodyPr/>
          <a:lstStyle/>
          <a:p>
            <a:fld id="{4D6B71C8-6ADD-42EE-9728-D96CC2FBCF5E}" type="slidenum">
              <a:rPr lang="es-CO" smtClean="0"/>
              <a:t>23</a:t>
            </a:fld>
            <a:endParaRPr lang="es-CO"/>
          </a:p>
        </p:txBody>
      </p:sp>
    </p:spTree>
    <p:extLst>
      <p:ext uri="{BB962C8B-B14F-4D97-AF65-F5344CB8AC3E}">
        <p14:creationId xmlns:p14="http://schemas.microsoft.com/office/powerpoint/2010/main" val="396513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2 Modelos de Solución</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Google Shape;164;p34">
            <a:extLst>
              <a:ext uri="{FF2B5EF4-FFF2-40B4-BE49-F238E27FC236}">
                <a16:creationId xmlns:a16="http://schemas.microsoft.com/office/drawing/2014/main" id="{500DA968-CB12-4C90-78C4-D9B2F53CB353}"/>
              </a:ext>
            </a:extLst>
          </p:cNvPr>
          <p:cNvSpPr/>
          <p:nvPr/>
        </p:nvSpPr>
        <p:spPr>
          <a:xfrm>
            <a:off x="1458238" y="1506558"/>
            <a:ext cx="4106558"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Modelo de Optimización</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3" name="Google Shape;164;p34">
            <a:extLst>
              <a:ext uri="{FF2B5EF4-FFF2-40B4-BE49-F238E27FC236}">
                <a16:creationId xmlns:a16="http://schemas.microsoft.com/office/drawing/2014/main" id="{2A41D333-738E-B9EF-3408-6FCCC8A0B932}"/>
              </a:ext>
            </a:extLst>
          </p:cNvPr>
          <p:cNvSpPr/>
          <p:nvPr/>
        </p:nvSpPr>
        <p:spPr>
          <a:xfrm>
            <a:off x="6537598" y="1506558"/>
            <a:ext cx="405548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Heurística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Rectángulo redondeado 5">
            <a:extLst>
              <a:ext uri="{FF2B5EF4-FFF2-40B4-BE49-F238E27FC236}">
                <a16:creationId xmlns:a16="http://schemas.microsoft.com/office/drawing/2014/main" id="{346F2717-E89D-AC9F-9184-4B947652E1D0}"/>
              </a:ext>
            </a:extLst>
          </p:cNvPr>
          <p:cNvSpPr/>
          <p:nvPr/>
        </p:nvSpPr>
        <p:spPr>
          <a:xfrm>
            <a:off x="1541969" y="2410575"/>
            <a:ext cx="3939096" cy="203684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Modelo lineal</a:t>
            </a:r>
          </a:p>
          <a:p>
            <a:pPr algn="ctr"/>
            <a:endParaRPr lang="es-ES_tradnl"/>
          </a:p>
          <a:p>
            <a:pPr algn="ctr"/>
            <a:r>
              <a:rPr lang="es-ES_tradnl"/>
              <a:t>Asignaciones por eventos </a:t>
            </a:r>
          </a:p>
          <a:p>
            <a:pPr algn="ctr"/>
            <a:r>
              <a:rPr lang="es-ES_tradnl"/>
              <a:t>(Estrategia Miope)</a:t>
            </a:r>
          </a:p>
        </p:txBody>
      </p:sp>
      <p:sp>
        <p:nvSpPr>
          <p:cNvPr id="10" name="Rectángulo redondeado 9">
            <a:extLst>
              <a:ext uri="{FF2B5EF4-FFF2-40B4-BE49-F238E27FC236}">
                <a16:creationId xmlns:a16="http://schemas.microsoft.com/office/drawing/2014/main" id="{D8E476E9-4BAB-8840-F2F2-9883EAE988CD}"/>
              </a:ext>
            </a:extLst>
          </p:cNvPr>
          <p:cNvSpPr/>
          <p:nvPr/>
        </p:nvSpPr>
        <p:spPr>
          <a:xfrm>
            <a:off x="6570258" y="2410575"/>
            <a:ext cx="3939097" cy="2036849"/>
          </a:xfrm>
          <a:prstGeom prst="roundRect">
            <a:avLst/>
          </a:prstGeom>
          <a:solidFill>
            <a:srgbClr val="DBE6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a:t>Heurística </a:t>
            </a:r>
            <a:r>
              <a:rPr lang="es-ES_tradnl" err="1"/>
              <a:t>Greedy</a:t>
            </a:r>
            <a:endParaRPr lang="es-ES_tradnl"/>
          </a:p>
          <a:p>
            <a:pPr algn="ctr"/>
            <a:r>
              <a:rPr lang="es-ES_tradnl"/>
              <a:t>(intenta encontrar la mejor solución en cada paso de un problema)</a:t>
            </a:r>
          </a:p>
          <a:p>
            <a:pPr algn="ctr"/>
            <a:endParaRPr lang="es-ES_tradnl"/>
          </a:p>
          <a:p>
            <a:pPr algn="ctr"/>
            <a:r>
              <a:rPr lang="es-ES_tradnl"/>
              <a:t>Construcción iterativa</a:t>
            </a:r>
          </a:p>
          <a:p>
            <a:pPr algn="ctr"/>
            <a:endParaRPr lang="es-ES_tradnl"/>
          </a:p>
        </p:txBody>
      </p:sp>
      <p:sp>
        <p:nvSpPr>
          <p:cNvPr id="4" name="Google Shape;166;p34">
            <a:extLst>
              <a:ext uri="{FF2B5EF4-FFF2-40B4-BE49-F238E27FC236}">
                <a16:creationId xmlns:a16="http://schemas.microsoft.com/office/drawing/2014/main" id="{A4262CE9-4AF0-544F-4437-25CF04855287}"/>
              </a:ext>
            </a:extLst>
          </p:cNvPr>
          <p:cNvSpPr/>
          <p:nvPr/>
        </p:nvSpPr>
        <p:spPr>
          <a:xfrm>
            <a:off x="3979984" y="4773242"/>
            <a:ext cx="1436914" cy="729093"/>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Punto de referencia</a:t>
            </a:r>
          </a:p>
        </p:txBody>
      </p:sp>
      <p:cxnSp>
        <p:nvCxnSpPr>
          <p:cNvPr id="11" name="Curved Connector 10">
            <a:extLst>
              <a:ext uri="{FF2B5EF4-FFF2-40B4-BE49-F238E27FC236}">
                <a16:creationId xmlns:a16="http://schemas.microsoft.com/office/drawing/2014/main" id="{5E79471E-3016-696E-C5A0-C53D00622AE7}"/>
              </a:ext>
            </a:extLst>
          </p:cNvPr>
          <p:cNvCxnSpPr>
            <a:cxnSpLocks/>
            <a:stCxn id="6" idx="2"/>
            <a:endCxn id="4" idx="1"/>
          </p:cNvCxnSpPr>
          <p:nvPr/>
        </p:nvCxnSpPr>
        <p:spPr>
          <a:xfrm rot="16200000" flipH="1">
            <a:off x="3400568" y="4558372"/>
            <a:ext cx="690365" cy="468467"/>
          </a:xfrm>
          <a:prstGeom prst="curvedConnector2">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847445B9-F4FC-0419-1291-FCFB664BA50E}"/>
              </a:ext>
            </a:extLst>
          </p:cNvPr>
          <p:cNvCxnSpPr>
            <a:cxnSpLocks/>
            <a:stCxn id="4" idx="3"/>
            <a:endCxn id="10" idx="1"/>
          </p:cNvCxnSpPr>
          <p:nvPr/>
        </p:nvCxnSpPr>
        <p:spPr>
          <a:xfrm flipV="1">
            <a:off x="5416898" y="3429000"/>
            <a:ext cx="1153360" cy="1708789"/>
          </a:xfrm>
          <a:prstGeom prst="curvedConnector3">
            <a:avLst>
              <a:gd name="adj1" fmla="val 50000"/>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B0579256-A266-26D3-9B51-D6B0C120A4B3}"/>
              </a:ext>
            </a:extLst>
          </p:cNvPr>
          <p:cNvSpPr>
            <a:spLocks noGrp="1"/>
          </p:cNvSpPr>
          <p:nvPr>
            <p:ph type="sldNum" sz="quarter" idx="12"/>
          </p:nvPr>
        </p:nvSpPr>
        <p:spPr/>
        <p:txBody>
          <a:bodyPr/>
          <a:lstStyle/>
          <a:p>
            <a:fld id="{4D6B71C8-6ADD-42EE-9728-D96CC2FBCF5E}" type="slidenum">
              <a:rPr lang="es-CO" smtClean="0"/>
              <a:t>24</a:t>
            </a:fld>
            <a:endParaRPr lang="es-CO"/>
          </a:p>
        </p:txBody>
      </p:sp>
    </p:spTree>
    <p:extLst>
      <p:ext uri="{BB962C8B-B14F-4D97-AF65-F5344CB8AC3E}">
        <p14:creationId xmlns:p14="http://schemas.microsoft.com/office/powerpoint/2010/main" val="411088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5827344"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Evolución del Modelo Heurístico</a:t>
            </a: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5" name="Google Shape;165;p34">
            <a:extLst>
              <a:ext uri="{FF2B5EF4-FFF2-40B4-BE49-F238E27FC236}">
                <a16:creationId xmlns:a16="http://schemas.microsoft.com/office/drawing/2014/main" id="{670A33AA-5AAC-711D-0B83-ECE6DBC52195}"/>
              </a:ext>
            </a:extLst>
          </p:cNvPr>
          <p:cNvSpPr/>
          <p:nvPr/>
        </p:nvSpPr>
        <p:spPr>
          <a:xfrm>
            <a:off x="761347" y="2219068"/>
            <a:ext cx="3176260"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CO" sz="1600" b="1" kern="0">
                <a:solidFill>
                  <a:srgbClr val="0B1EBE"/>
                </a:solidFill>
                <a:latin typeface="Poppins"/>
                <a:ea typeface="Poppins"/>
                <a:cs typeface="Poppins"/>
                <a:sym typeface="Poppins"/>
              </a:rPr>
              <a:t>  Modelo Heurístico 1 - FIFO</a:t>
            </a:r>
            <a:endParaRPr kumimoji="0" lang="es-CO" sz="16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2" name="Google Shape;165;p34">
            <a:extLst>
              <a:ext uri="{FF2B5EF4-FFF2-40B4-BE49-F238E27FC236}">
                <a16:creationId xmlns:a16="http://schemas.microsoft.com/office/drawing/2014/main" id="{FC1C3A2A-00A0-A87F-6E22-F0333E3DB590}"/>
              </a:ext>
            </a:extLst>
          </p:cNvPr>
          <p:cNvSpPr/>
          <p:nvPr/>
        </p:nvSpPr>
        <p:spPr>
          <a:xfrm>
            <a:off x="761346" y="3044473"/>
            <a:ext cx="4882024"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CO" sz="1600" b="1" kern="0">
                <a:solidFill>
                  <a:srgbClr val="0B1EBE"/>
                </a:solidFill>
                <a:latin typeface="Poppins"/>
                <a:ea typeface="Poppins"/>
                <a:cs typeface="Poppins"/>
                <a:sym typeface="Poppins"/>
              </a:rPr>
              <a:t>  Modelo Heurístico 2 – Asignación por zona</a:t>
            </a:r>
            <a:endParaRPr kumimoji="0" lang="es-CO" sz="16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4" name="Google Shape;165;p34">
            <a:extLst>
              <a:ext uri="{FF2B5EF4-FFF2-40B4-BE49-F238E27FC236}">
                <a16:creationId xmlns:a16="http://schemas.microsoft.com/office/drawing/2014/main" id="{DCB452F2-7DE7-8022-B8DD-45195A4AB785}"/>
              </a:ext>
            </a:extLst>
          </p:cNvPr>
          <p:cNvSpPr/>
          <p:nvPr/>
        </p:nvSpPr>
        <p:spPr>
          <a:xfrm>
            <a:off x="761348" y="3842058"/>
            <a:ext cx="5137628"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CO" sz="1600" b="1" kern="0">
                <a:solidFill>
                  <a:srgbClr val="0B1EBE"/>
                </a:solidFill>
                <a:latin typeface="Poppins"/>
                <a:ea typeface="Poppins"/>
                <a:cs typeface="Poppins"/>
                <a:sym typeface="Poppins"/>
              </a:rPr>
              <a:t>  Modelo Heurístico 3 – Tiempos contratados</a:t>
            </a:r>
            <a:endParaRPr kumimoji="0" lang="es-CO" sz="16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5" name="Cerrar llave 35">
            <a:extLst>
              <a:ext uri="{FF2B5EF4-FFF2-40B4-BE49-F238E27FC236}">
                <a16:creationId xmlns:a16="http://schemas.microsoft.com/office/drawing/2014/main" id="{5AB32866-67E5-2A3F-38AD-7BBB00A84483}"/>
              </a:ext>
            </a:extLst>
          </p:cNvPr>
          <p:cNvSpPr/>
          <p:nvPr/>
        </p:nvSpPr>
        <p:spPr>
          <a:xfrm>
            <a:off x="6075058" y="2061506"/>
            <a:ext cx="373794" cy="2516789"/>
          </a:xfrm>
          <a:prstGeom prst="rightBrace">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p:sp>
        <p:nvSpPr>
          <p:cNvPr id="16" name="Google Shape;163;p34">
            <a:extLst>
              <a:ext uri="{FF2B5EF4-FFF2-40B4-BE49-F238E27FC236}">
                <a16:creationId xmlns:a16="http://schemas.microsoft.com/office/drawing/2014/main" id="{8DFEC87A-E702-E0E1-9745-D8931CA8BDE1}"/>
              </a:ext>
            </a:extLst>
          </p:cNvPr>
          <p:cNvSpPr txBox="1">
            <a:spLocks/>
          </p:cNvSpPr>
          <p:nvPr/>
        </p:nvSpPr>
        <p:spPr>
          <a:xfrm>
            <a:off x="6793923" y="2496831"/>
            <a:ext cx="4284079" cy="820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ES" sz="1800" kern="0">
                <a:solidFill>
                  <a:schemeClr val="tx1"/>
                </a:solidFill>
              </a:rPr>
              <a:t>Lo aprendido con los modelos preliminares fue el insumo para la construcción del modelo final</a:t>
            </a:r>
            <a:endParaRPr lang="es-CO" sz="18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8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800" b="0" i="0" u="none" strike="noStrike" kern="0" cap="none" spc="0" normalizeH="0" baseline="0">
              <a:ln>
                <a:noFill/>
              </a:ln>
              <a:solidFill>
                <a:schemeClr val="tx1"/>
              </a:solidFill>
              <a:effectLst/>
              <a:uLnTx/>
              <a:uFillTx/>
              <a:latin typeface="Poppins"/>
              <a:cs typeface="Poppins"/>
              <a:sym typeface="Poppins"/>
            </a:endParaRPr>
          </a:p>
        </p:txBody>
      </p:sp>
      <p:cxnSp>
        <p:nvCxnSpPr>
          <p:cNvPr id="17" name="Curved Connector 16">
            <a:extLst>
              <a:ext uri="{FF2B5EF4-FFF2-40B4-BE49-F238E27FC236}">
                <a16:creationId xmlns:a16="http://schemas.microsoft.com/office/drawing/2014/main" id="{4B79C0D6-73EC-4CDB-DE73-B5F1793AD093}"/>
              </a:ext>
            </a:extLst>
          </p:cNvPr>
          <p:cNvCxnSpPr>
            <a:cxnSpLocks/>
            <a:stCxn id="5" idx="1"/>
            <a:endCxn id="12" idx="1"/>
          </p:cNvCxnSpPr>
          <p:nvPr/>
        </p:nvCxnSpPr>
        <p:spPr>
          <a:xfrm rot="10800000" flipV="1">
            <a:off x="761347" y="2494496"/>
            <a:ext cx="1" cy="825405"/>
          </a:xfrm>
          <a:prstGeom prst="curvedConnector3">
            <a:avLst>
              <a:gd name="adj1" fmla="val 22860100000"/>
            </a:avLst>
          </a:prstGeom>
          <a:ln w="19050">
            <a:solidFill>
              <a:srgbClr val="0B1EB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53F9039A-2FFA-62FB-87E5-418DAD11213A}"/>
              </a:ext>
            </a:extLst>
          </p:cNvPr>
          <p:cNvCxnSpPr>
            <a:cxnSpLocks/>
            <a:stCxn id="12" idx="3"/>
            <a:endCxn id="14" idx="3"/>
          </p:cNvCxnSpPr>
          <p:nvPr/>
        </p:nvCxnSpPr>
        <p:spPr>
          <a:xfrm>
            <a:off x="5643370" y="3319902"/>
            <a:ext cx="255606" cy="797585"/>
          </a:xfrm>
          <a:prstGeom prst="curvedConnector3">
            <a:avLst>
              <a:gd name="adj1" fmla="val 189435"/>
            </a:avLst>
          </a:prstGeom>
          <a:ln w="1905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165;p34">
            <a:extLst>
              <a:ext uri="{FF2B5EF4-FFF2-40B4-BE49-F238E27FC236}">
                <a16:creationId xmlns:a16="http://schemas.microsoft.com/office/drawing/2014/main" id="{B063D7D6-0246-311E-3DD0-173B5562DDB1}"/>
              </a:ext>
            </a:extLst>
          </p:cNvPr>
          <p:cNvSpPr/>
          <p:nvPr/>
        </p:nvSpPr>
        <p:spPr>
          <a:xfrm>
            <a:off x="6793923" y="3842058"/>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final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2" name="Marcador de número de diapositiva 1">
            <a:extLst>
              <a:ext uri="{FF2B5EF4-FFF2-40B4-BE49-F238E27FC236}">
                <a16:creationId xmlns:a16="http://schemas.microsoft.com/office/drawing/2014/main" id="{6B7EA8F0-B88E-762F-AC1D-2CD7D84BED0D}"/>
              </a:ext>
            </a:extLst>
          </p:cNvPr>
          <p:cNvSpPr>
            <a:spLocks noGrp="1"/>
          </p:cNvSpPr>
          <p:nvPr>
            <p:ph type="sldNum" sz="quarter" idx="12"/>
          </p:nvPr>
        </p:nvSpPr>
        <p:spPr/>
        <p:txBody>
          <a:bodyPr/>
          <a:lstStyle/>
          <a:p>
            <a:fld id="{4D6B71C8-6ADD-42EE-9728-D96CC2FBCF5E}" type="slidenum">
              <a:rPr lang="es-CO" smtClean="0"/>
              <a:t>25</a:t>
            </a:fld>
            <a:endParaRPr lang="es-CO"/>
          </a:p>
        </p:txBody>
      </p:sp>
    </p:spTree>
    <p:extLst>
      <p:ext uri="{BB962C8B-B14F-4D97-AF65-F5344CB8AC3E}">
        <p14:creationId xmlns:p14="http://schemas.microsoft.com/office/powerpoint/2010/main" val="2298430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1 - FIFO</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5" name="CuadroTexto 4">
            <a:extLst>
              <a:ext uri="{FF2B5EF4-FFF2-40B4-BE49-F238E27FC236}">
                <a16:creationId xmlns:a16="http://schemas.microsoft.com/office/drawing/2014/main" id="{BBF366EC-5B14-95F8-268D-5DD014D9CC1D}"/>
              </a:ext>
            </a:extLst>
          </p:cNvPr>
          <p:cNvSpPr txBox="1"/>
          <p:nvPr/>
        </p:nvSpPr>
        <p:spPr>
          <a:xfrm>
            <a:off x="5220577" y="1185374"/>
            <a:ext cx="6228212" cy="1138773"/>
          </a:xfrm>
          <a:prstGeom prst="rect">
            <a:avLst/>
          </a:prstGeom>
          <a:noFill/>
        </p:spPr>
        <p:txBody>
          <a:bodyPr wrap="square" rtlCol="0">
            <a:spAutoFit/>
          </a:bodyPr>
          <a:lstStyle/>
          <a:p>
            <a:pPr marL="342900" indent="-342900">
              <a:buAutoNum type="arabicPeriod"/>
            </a:pPr>
            <a:r>
              <a:rPr lang="es-ES_tradnl" sz="1700"/>
              <a:t>Actualiza estado de los médicos</a:t>
            </a:r>
          </a:p>
          <a:p>
            <a:pPr marL="342900" indent="-342900">
              <a:buAutoNum type="arabicPeriod"/>
            </a:pPr>
            <a:r>
              <a:rPr lang="es-ES_tradnl" sz="1700"/>
              <a:t>Revisa disponibilidad</a:t>
            </a:r>
          </a:p>
          <a:p>
            <a:pPr marL="342900" indent="-342900">
              <a:buAutoNum type="arabicPeriod"/>
            </a:pPr>
            <a:r>
              <a:rPr lang="es-ES_tradnl" sz="1700"/>
              <a:t>Asigna primer médico</a:t>
            </a:r>
          </a:p>
          <a:p>
            <a:pPr marL="342900" indent="-342900">
              <a:buAutoNum type="arabicPeriod"/>
            </a:pPr>
            <a:r>
              <a:rPr lang="es-ES_tradnl" sz="1700"/>
              <a:t>En caso de no asignar por disponibilidad asigna el más rápido</a:t>
            </a:r>
          </a:p>
        </p:txBody>
      </p:sp>
      <p:sp>
        <p:nvSpPr>
          <p:cNvPr id="13" name="CuadroTexto 12">
            <a:extLst>
              <a:ext uri="{FF2B5EF4-FFF2-40B4-BE49-F238E27FC236}">
                <a16:creationId xmlns:a16="http://schemas.microsoft.com/office/drawing/2014/main" id="{B406BF0C-91BA-2A09-B8F9-916AF7E4B604}"/>
              </a:ext>
            </a:extLst>
          </p:cNvPr>
          <p:cNvSpPr txBox="1"/>
          <p:nvPr/>
        </p:nvSpPr>
        <p:spPr>
          <a:xfrm>
            <a:off x="6416150" y="2795902"/>
            <a:ext cx="2711383" cy="646331"/>
          </a:xfrm>
          <a:prstGeom prst="rect">
            <a:avLst/>
          </a:prstGeom>
          <a:noFill/>
        </p:spPr>
        <p:txBody>
          <a:bodyPr wrap="none" rtlCol="0">
            <a:spAutoFit/>
          </a:bodyPr>
          <a:lstStyle/>
          <a:p>
            <a:r>
              <a:rPr lang="es-ES_tradnl" b="1"/>
              <a:t>Promedio solicitudes: 13.8</a:t>
            </a:r>
          </a:p>
          <a:p>
            <a:r>
              <a:rPr lang="es-ES_tradnl" b="1"/>
              <a:t> Desviación estándar: 25.5</a:t>
            </a:r>
          </a:p>
        </p:txBody>
      </p:sp>
      <p:pic>
        <p:nvPicPr>
          <p:cNvPr id="2" name="Imagen 3">
            <a:extLst>
              <a:ext uri="{FF2B5EF4-FFF2-40B4-BE49-F238E27FC236}">
                <a16:creationId xmlns:a16="http://schemas.microsoft.com/office/drawing/2014/main" id="{232C44EC-971A-68F7-56C0-E501222D2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591" y="3558440"/>
            <a:ext cx="8674518" cy="2184503"/>
          </a:xfrm>
          <a:prstGeom prst="rect">
            <a:avLst/>
          </a:prstGeom>
        </p:spPr>
      </p:pic>
      <p:sp>
        <p:nvSpPr>
          <p:cNvPr id="4" name="Google Shape;166;p34">
            <a:extLst>
              <a:ext uri="{FF2B5EF4-FFF2-40B4-BE49-F238E27FC236}">
                <a16:creationId xmlns:a16="http://schemas.microsoft.com/office/drawing/2014/main" id="{BF14B83C-62B3-C1FB-533C-44B298BF8A52}"/>
              </a:ext>
            </a:extLst>
          </p:cNvPr>
          <p:cNvSpPr/>
          <p:nvPr/>
        </p:nvSpPr>
        <p:spPr>
          <a:xfrm>
            <a:off x="2021963" y="2658858"/>
            <a:ext cx="2559225" cy="1130456"/>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i="0" u="none" strike="noStrike" kern="0" cap="none" spc="0" normalizeH="0" baseline="0">
                <a:ln>
                  <a:noFill/>
                </a:ln>
                <a:solidFill>
                  <a:srgbClr val="0B1EBE"/>
                </a:solidFill>
                <a:effectLst/>
                <a:uLnTx/>
                <a:uFillTx/>
                <a:latin typeface="Poppins"/>
                <a:cs typeface="Poppins"/>
                <a:sym typeface="Poppins"/>
              </a:rPr>
              <a:t>La distribución del trabajo no es equitativa. </a:t>
            </a:r>
          </a:p>
        </p:txBody>
      </p:sp>
      <p:sp>
        <p:nvSpPr>
          <p:cNvPr id="18" name="Google Shape;164;p34">
            <a:extLst>
              <a:ext uri="{FF2B5EF4-FFF2-40B4-BE49-F238E27FC236}">
                <a16:creationId xmlns:a16="http://schemas.microsoft.com/office/drawing/2014/main" id="{7039AD3F-F6F9-F788-7A22-AEA8D4F05AC8}"/>
              </a:ext>
            </a:extLst>
          </p:cNvPr>
          <p:cNvSpPr/>
          <p:nvPr/>
        </p:nvSpPr>
        <p:spPr>
          <a:xfrm>
            <a:off x="523352" y="1185374"/>
            <a:ext cx="4203637" cy="4770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419" b="0" i="0" u="none" strike="noStrike" kern="0" cap="none" spc="0" normalizeH="0" baseline="0">
                <a:ln>
                  <a:noFill/>
                </a:ln>
                <a:solidFill>
                  <a:srgbClr val="FFFBF9"/>
                </a:solidFill>
                <a:effectLst/>
                <a:uLnTx/>
                <a:uFillTx/>
                <a:latin typeface="Poppins"/>
                <a:ea typeface="Poppins"/>
                <a:cs typeface="Poppins"/>
                <a:sym typeface="Poppins"/>
              </a:rPr>
              <a:t>Los médicos trabajan todo el día</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19" name="Google Shape;164;p34">
            <a:extLst>
              <a:ext uri="{FF2B5EF4-FFF2-40B4-BE49-F238E27FC236}">
                <a16:creationId xmlns:a16="http://schemas.microsoft.com/office/drawing/2014/main" id="{C9026AB7-090A-2CAC-2FBE-63F8008028A9}"/>
              </a:ext>
            </a:extLst>
          </p:cNvPr>
          <p:cNvSpPr/>
          <p:nvPr/>
        </p:nvSpPr>
        <p:spPr>
          <a:xfrm>
            <a:off x="523353" y="1742436"/>
            <a:ext cx="3762544" cy="4770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defRPr/>
            </a:pPr>
            <a:r>
              <a:rPr lang="es-419" kern="0">
                <a:solidFill>
                  <a:srgbClr val="FFFBF9"/>
                </a:solidFill>
                <a:latin typeface="Poppins"/>
                <a:ea typeface="Poppins"/>
                <a:cs typeface="Poppins"/>
                <a:sym typeface="Poppins"/>
              </a:rPr>
              <a:t>Asignación básica</a:t>
            </a:r>
            <a:endParaRPr lang="es-419" kern="0">
              <a:solidFill>
                <a:srgbClr val="FFFBF9"/>
              </a:solidFill>
              <a:latin typeface="Poppins"/>
              <a:ea typeface="Poppins"/>
              <a:cs typeface="Poppins"/>
            </a:endParaRPr>
          </a:p>
        </p:txBody>
      </p:sp>
      <p:sp>
        <p:nvSpPr>
          <p:cNvPr id="3" name="Marcador de número de diapositiva 2">
            <a:extLst>
              <a:ext uri="{FF2B5EF4-FFF2-40B4-BE49-F238E27FC236}">
                <a16:creationId xmlns:a16="http://schemas.microsoft.com/office/drawing/2014/main" id="{2DD952C6-692C-75F4-B088-0F8FC7A3EBCC}"/>
              </a:ext>
            </a:extLst>
          </p:cNvPr>
          <p:cNvSpPr>
            <a:spLocks noGrp="1"/>
          </p:cNvSpPr>
          <p:nvPr>
            <p:ph type="sldNum" sz="quarter" idx="12"/>
          </p:nvPr>
        </p:nvSpPr>
        <p:spPr/>
        <p:txBody>
          <a:bodyPr/>
          <a:lstStyle/>
          <a:p>
            <a:fld id="{4D6B71C8-6ADD-42EE-9728-D96CC2FBCF5E}" type="slidenum">
              <a:rPr lang="es-CO" smtClean="0"/>
              <a:t>26</a:t>
            </a:fld>
            <a:endParaRPr lang="es-CO"/>
          </a:p>
        </p:txBody>
      </p:sp>
    </p:spTree>
    <p:extLst>
      <p:ext uri="{BB962C8B-B14F-4D97-AF65-F5344CB8AC3E}">
        <p14:creationId xmlns:p14="http://schemas.microsoft.com/office/powerpoint/2010/main" val="194027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 name="Google Shape;164;p34">
            <a:extLst>
              <a:ext uri="{FF2B5EF4-FFF2-40B4-BE49-F238E27FC236}">
                <a16:creationId xmlns:a16="http://schemas.microsoft.com/office/drawing/2014/main" id="{2F2EABD2-726C-24A8-01C4-D54A55369B1D}"/>
              </a:ext>
            </a:extLst>
          </p:cNvPr>
          <p:cNvSpPr/>
          <p:nvPr/>
        </p:nvSpPr>
        <p:spPr>
          <a:xfrm>
            <a:off x="591884" y="2327835"/>
            <a:ext cx="3253500" cy="4770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419" b="0" i="0" u="none" strike="noStrike" kern="0" cap="none" spc="0" normalizeH="0" baseline="0">
                <a:ln>
                  <a:noFill/>
                </a:ln>
                <a:solidFill>
                  <a:srgbClr val="FFFBF9"/>
                </a:solidFill>
                <a:effectLst/>
                <a:uLnTx/>
                <a:uFillTx/>
                <a:latin typeface="Poppins"/>
                <a:ea typeface="Poppins"/>
                <a:cs typeface="Poppins"/>
                <a:sym typeface="Poppins"/>
              </a:rPr>
              <a:t>Asignación </a:t>
            </a:r>
            <a:r>
              <a:rPr lang="es-419" kern="0">
                <a:solidFill>
                  <a:srgbClr val="FFFBF9"/>
                </a:solidFill>
                <a:latin typeface="Poppins"/>
                <a:ea typeface="Poppins"/>
                <a:cs typeface="Poppins"/>
                <a:sym typeface="Poppins"/>
              </a:rPr>
              <a:t>básica</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5" name="CuadroTexto 4">
            <a:extLst>
              <a:ext uri="{FF2B5EF4-FFF2-40B4-BE49-F238E27FC236}">
                <a16:creationId xmlns:a16="http://schemas.microsoft.com/office/drawing/2014/main" id="{BBF366EC-5B14-95F8-268D-5DD014D9CC1D}"/>
              </a:ext>
            </a:extLst>
          </p:cNvPr>
          <p:cNvSpPr txBox="1"/>
          <p:nvPr/>
        </p:nvSpPr>
        <p:spPr>
          <a:xfrm>
            <a:off x="5397180" y="1184261"/>
            <a:ext cx="6444853" cy="1661993"/>
          </a:xfrm>
          <a:prstGeom prst="rect">
            <a:avLst/>
          </a:prstGeom>
          <a:noFill/>
        </p:spPr>
        <p:txBody>
          <a:bodyPr wrap="square" rtlCol="0">
            <a:spAutoFit/>
          </a:bodyPr>
          <a:lstStyle/>
          <a:p>
            <a:pPr marL="342900" indent="-342900">
              <a:buAutoNum type="arabicPeriod"/>
            </a:pPr>
            <a:r>
              <a:rPr lang="es-ES_tradnl" sz="1700"/>
              <a:t>Actualiza estado de los médicos</a:t>
            </a:r>
          </a:p>
          <a:p>
            <a:pPr marL="342900" indent="-342900">
              <a:buAutoNum type="arabicPeriod"/>
            </a:pPr>
            <a:r>
              <a:rPr lang="es-ES_tradnl" sz="1700"/>
              <a:t>Revisa zona de operación y disponibilidad</a:t>
            </a:r>
          </a:p>
          <a:p>
            <a:pPr marL="342900" indent="-342900">
              <a:buAutoNum type="arabicPeriod"/>
            </a:pPr>
            <a:r>
              <a:rPr lang="es-ES_tradnl" sz="1700"/>
              <a:t>Asigna primer médico</a:t>
            </a:r>
          </a:p>
          <a:p>
            <a:pPr marL="342900" indent="-342900">
              <a:buAutoNum type="arabicPeriod"/>
            </a:pPr>
            <a:r>
              <a:rPr lang="es-ES_tradnl" sz="1700"/>
              <a:t>Si no hay disponibles pero si en zona se escoge el más rápido</a:t>
            </a:r>
          </a:p>
          <a:p>
            <a:pPr marL="342900" indent="-342900">
              <a:buAutoNum type="arabicPeriod"/>
            </a:pPr>
            <a:r>
              <a:rPr lang="es-ES_tradnl" sz="1700"/>
              <a:t>Si no hay en zona se busca médico disponible en otra</a:t>
            </a:r>
          </a:p>
          <a:p>
            <a:pPr marL="342900" indent="-342900">
              <a:buAutoNum type="arabicPeriod"/>
            </a:pPr>
            <a:r>
              <a:rPr lang="es-ES_tradnl" sz="1700"/>
              <a:t>Si no esta disponible se asigna el más rápido de otra zona</a:t>
            </a:r>
          </a:p>
        </p:txBody>
      </p:sp>
      <p:sp>
        <p:nvSpPr>
          <p:cNvPr id="2" name="Google Shape;165;p34">
            <a:extLst>
              <a:ext uri="{FF2B5EF4-FFF2-40B4-BE49-F238E27FC236}">
                <a16:creationId xmlns:a16="http://schemas.microsoft.com/office/drawing/2014/main" id="{90997200-9574-FDF3-CEA3-8CC8E49E88BE}"/>
              </a:ext>
            </a:extLst>
          </p:cNvPr>
          <p:cNvSpPr/>
          <p:nvPr/>
        </p:nvSpPr>
        <p:spPr>
          <a:xfrm>
            <a:off x="523352" y="289761"/>
            <a:ext cx="701884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2 – Asignación por zona</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4" name="Google Shape;164;p34">
            <a:extLst>
              <a:ext uri="{FF2B5EF4-FFF2-40B4-BE49-F238E27FC236}">
                <a16:creationId xmlns:a16="http://schemas.microsoft.com/office/drawing/2014/main" id="{7A816C1D-74BE-DB94-0C95-8B9EBF6B8CA7}"/>
              </a:ext>
            </a:extLst>
          </p:cNvPr>
          <p:cNvSpPr/>
          <p:nvPr/>
        </p:nvSpPr>
        <p:spPr>
          <a:xfrm>
            <a:off x="591883" y="1219671"/>
            <a:ext cx="4203637" cy="4770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419" b="0" i="0" u="none" strike="noStrike" kern="0" cap="none" spc="0" normalizeH="0" baseline="0">
                <a:ln>
                  <a:noFill/>
                </a:ln>
                <a:solidFill>
                  <a:srgbClr val="FFFBF9"/>
                </a:solidFill>
                <a:effectLst/>
                <a:uLnTx/>
                <a:uFillTx/>
                <a:latin typeface="Poppins"/>
                <a:ea typeface="Poppins"/>
                <a:cs typeface="Poppins"/>
                <a:sym typeface="Poppins"/>
              </a:rPr>
              <a:t>Los médicos trabajan todo el día</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Google Shape;164;p34">
            <a:extLst>
              <a:ext uri="{FF2B5EF4-FFF2-40B4-BE49-F238E27FC236}">
                <a16:creationId xmlns:a16="http://schemas.microsoft.com/office/drawing/2014/main" id="{D73FE514-4014-81AD-CBD0-7C0F3E923731}"/>
              </a:ext>
            </a:extLst>
          </p:cNvPr>
          <p:cNvSpPr/>
          <p:nvPr/>
        </p:nvSpPr>
        <p:spPr>
          <a:xfrm>
            <a:off x="591884" y="1776733"/>
            <a:ext cx="3762544" cy="4770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419" kern="0">
                <a:solidFill>
                  <a:srgbClr val="FFFBF9"/>
                </a:solidFill>
                <a:latin typeface="Poppins"/>
                <a:ea typeface="Poppins"/>
                <a:cs typeface="Poppins"/>
                <a:sym typeface="Poppins"/>
              </a:rPr>
              <a:t>Zonificación</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pic>
        <p:nvPicPr>
          <p:cNvPr id="7" name="Imagen 11">
            <a:extLst>
              <a:ext uri="{FF2B5EF4-FFF2-40B4-BE49-F238E27FC236}">
                <a16:creationId xmlns:a16="http://schemas.microsoft.com/office/drawing/2014/main" id="{688DCCC2-FFB2-7713-F843-6E19FA170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18" y="3459835"/>
            <a:ext cx="10059163" cy="2573615"/>
          </a:xfrm>
          <a:prstGeom prst="rect">
            <a:avLst/>
          </a:prstGeom>
        </p:spPr>
      </p:pic>
      <p:sp>
        <p:nvSpPr>
          <p:cNvPr id="11" name="CuadroTexto 12">
            <a:extLst>
              <a:ext uri="{FF2B5EF4-FFF2-40B4-BE49-F238E27FC236}">
                <a16:creationId xmlns:a16="http://schemas.microsoft.com/office/drawing/2014/main" id="{37D67F7A-D2F5-CB48-65EA-3981BC786CDB}"/>
              </a:ext>
            </a:extLst>
          </p:cNvPr>
          <p:cNvSpPr txBox="1"/>
          <p:nvPr/>
        </p:nvSpPr>
        <p:spPr>
          <a:xfrm>
            <a:off x="7169184" y="2926051"/>
            <a:ext cx="2594365" cy="646331"/>
          </a:xfrm>
          <a:prstGeom prst="rect">
            <a:avLst/>
          </a:prstGeom>
          <a:noFill/>
        </p:spPr>
        <p:txBody>
          <a:bodyPr wrap="none" rtlCol="0">
            <a:spAutoFit/>
          </a:bodyPr>
          <a:lstStyle/>
          <a:p>
            <a:r>
              <a:rPr lang="es-ES_tradnl" b="1"/>
              <a:t>Promedio solicitudes: 7.8</a:t>
            </a:r>
          </a:p>
          <a:p>
            <a:r>
              <a:rPr lang="es-ES_tradnl" b="1"/>
              <a:t> Desviación estándar: 5.6</a:t>
            </a:r>
          </a:p>
        </p:txBody>
      </p:sp>
      <p:sp>
        <p:nvSpPr>
          <p:cNvPr id="10" name="Marcador de número de diapositiva 9">
            <a:extLst>
              <a:ext uri="{FF2B5EF4-FFF2-40B4-BE49-F238E27FC236}">
                <a16:creationId xmlns:a16="http://schemas.microsoft.com/office/drawing/2014/main" id="{8E5E751C-35BA-7CD2-CC01-B27D2B124D93}"/>
              </a:ext>
            </a:extLst>
          </p:cNvPr>
          <p:cNvSpPr>
            <a:spLocks noGrp="1"/>
          </p:cNvSpPr>
          <p:nvPr>
            <p:ph type="sldNum" sz="quarter" idx="12"/>
          </p:nvPr>
        </p:nvSpPr>
        <p:spPr/>
        <p:txBody>
          <a:bodyPr/>
          <a:lstStyle/>
          <a:p>
            <a:fld id="{4D6B71C8-6ADD-42EE-9728-D96CC2FBCF5E}" type="slidenum">
              <a:rPr lang="es-CO" smtClean="0"/>
              <a:t>27</a:t>
            </a:fld>
            <a:endParaRPr lang="es-CO"/>
          </a:p>
        </p:txBody>
      </p:sp>
    </p:spTree>
    <p:extLst>
      <p:ext uri="{BB962C8B-B14F-4D97-AF65-F5344CB8AC3E}">
        <p14:creationId xmlns:p14="http://schemas.microsoft.com/office/powerpoint/2010/main" val="2454218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 name="Google Shape;164;p34">
            <a:extLst>
              <a:ext uri="{FF2B5EF4-FFF2-40B4-BE49-F238E27FC236}">
                <a16:creationId xmlns:a16="http://schemas.microsoft.com/office/drawing/2014/main" id="{2F2EABD2-726C-24A8-01C4-D54A55369B1D}"/>
              </a:ext>
            </a:extLst>
          </p:cNvPr>
          <p:cNvSpPr/>
          <p:nvPr/>
        </p:nvSpPr>
        <p:spPr>
          <a:xfrm>
            <a:off x="523351" y="2487868"/>
            <a:ext cx="2941879"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419" b="0" i="0" u="none" strike="noStrike" kern="0" cap="none" spc="0" normalizeH="0" baseline="0">
                <a:ln>
                  <a:noFill/>
                </a:ln>
                <a:solidFill>
                  <a:srgbClr val="FFFBF9"/>
                </a:solidFill>
                <a:effectLst/>
                <a:uLnTx/>
                <a:uFillTx/>
                <a:latin typeface="Poppins"/>
                <a:ea typeface="Poppins"/>
                <a:cs typeface="Poppins"/>
                <a:sym typeface="Poppins"/>
              </a:rPr>
              <a:t>Asignación </a:t>
            </a:r>
            <a:r>
              <a:rPr lang="es-419" kern="0">
                <a:solidFill>
                  <a:srgbClr val="FFFBF9"/>
                </a:solidFill>
                <a:latin typeface="Poppins"/>
                <a:ea typeface="Poppins"/>
                <a:cs typeface="Poppins"/>
                <a:sym typeface="Poppins"/>
              </a:rPr>
              <a:t>básica</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5" name="CuadroTexto 4">
            <a:extLst>
              <a:ext uri="{FF2B5EF4-FFF2-40B4-BE49-F238E27FC236}">
                <a16:creationId xmlns:a16="http://schemas.microsoft.com/office/drawing/2014/main" id="{BBF366EC-5B14-95F8-268D-5DD014D9CC1D}"/>
              </a:ext>
            </a:extLst>
          </p:cNvPr>
          <p:cNvSpPr txBox="1"/>
          <p:nvPr/>
        </p:nvSpPr>
        <p:spPr>
          <a:xfrm>
            <a:off x="4878774" y="1257976"/>
            <a:ext cx="6920744" cy="1569660"/>
          </a:xfrm>
          <a:prstGeom prst="rect">
            <a:avLst/>
          </a:prstGeom>
          <a:noFill/>
        </p:spPr>
        <p:txBody>
          <a:bodyPr wrap="square" rtlCol="0">
            <a:spAutoFit/>
          </a:bodyPr>
          <a:lstStyle/>
          <a:p>
            <a:pPr marL="342900" indent="-342900">
              <a:buAutoNum type="arabicPeriod"/>
            </a:pPr>
            <a:r>
              <a:rPr lang="es-ES_tradnl" sz="1600"/>
              <a:t>Actualiza estado de los médicos</a:t>
            </a:r>
          </a:p>
          <a:p>
            <a:pPr marL="342900" indent="-342900">
              <a:buAutoNum type="arabicPeriod"/>
            </a:pPr>
            <a:r>
              <a:rPr lang="es-ES_tradnl" sz="1600"/>
              <a:t>Revisa zona de operación, tiempo contratado y disponibilidad</a:t>
            </a:r>
          </a:p>
          <a:p>
            <a:pPr marL="342900" indent="-342900">
              <a:buAutoNum type="arabicPeriod"/>
            </a:pPr>
            <a:r>
              <a:rPr lang="es-ES_tradnl" sz="1600"/>
              <a:t>Asigna primer médico</a:t>
            </a:r>
          </a:p>
          <a:p>
            <a:pPr marL="342900" indent="-342900">
              <a:buAutoNum type="arabicPeriod"/>
            </a:pPr>
            <a:r>
              <a:rPr lang="es-ES_tradnl" sz="1600"/>
              <a:t>Si no hay disponibles pero si en otra zona se escoge el primero que cumpla</a:t>
            </a:r>
          </a:p>
          <a:p>
            <a:pPr marL="342900" indent="-342900">
              <a:buAutoNum type="arabicPeriod"/>
            </a:pPr>
            <a:r>
              <a:rPr lang="es-ES_tradnl" sz="1600"/>
              <a:t>Si no se cumple con tiempo de llegada se agrega el primero que tenga un tiempo de llegada más rápido</a:t>
            </a:r>
          </a:p>
        </p:txBody>
      </p:sp>
      <p:sp>
        <p:nvSpPr>
          <p:cNvPr id="4" name="Google Shape;164;p34">
            <a:extLst>
              <a:ext uri="{FF2B5EF4-FFF2-40B4-BE49-F238E27FC236}">
                <a16:creationId xmlns:a16="http://schemas.microsoft.com/office/drawing/2014/main" id="{7A816C1D-74BE-DB94-0C95-8B9EBF6B8CA7}"/>
              </a:ext>
            </a:extLst>
          </p:cNvPr>
          <p:cNvSpPr/>
          <p:nvPr/>
        </p:nvSpPr>
        <p:spPr>
          <a:xfrm>
            <a:off x="523351" y="1074822"/>
            <a:ext cx="4173909" cy="339767"/>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s-419" b="0" i="0" u="none" strike="noStrike" kern="0" cap="none" spc="0" normalizeH="0" baseline="0">
                <a:ln>
                  <a:noFill/>
                </a:ln>
                <a:solidFill>
                  <a:srgbClr val="FFFBF9"/>
                </a:solidFill>
                <a:effectLst/>
                <a:uLnTx/>
                <a:uFillTx/>
                <a:latin typeface="Poppins"/>
                <a:ea typeface="Poppins"/>
                <a:cs typeface="Poppins"/>
                <a:sym typeface="Poppins"/>
              </a:rPr>
              <a:t>Los médicos trabajan todo el día</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Google Shape;164;p34">
            <a:extLst>
              <a:ext uri="{FF2B5EF4-FFF2-40B4-BE49-F238E27FC236}">
                <a16:creationId xmlns:a16="http://schemas.microsoft.com/office/drawing/2014/main" id="{D73FE514-4014-81AD-CBD0-7C0F3E923731}"/>
              </a:ext>
            </a:extLst>
          </p:cNvPr>
          <p:cNvSpPr/>
          <p:nvPr/>
        </p:nvSpPr>
        <p:spPr>
          <a:xfrm>
            <a:off x="523351" y="1542210"/>
            <a:ext cx="3718699" cy="339767"/>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419" kern="0">
                <a:solidFill>
                  <a:srgbClr val="FFFBF9"/>
                </a:solidFill>
                <a:latin typeface="Poppins"/>
                <a:ea typeface="Poppins"/>
                <a:cs typeface="Poppins"/>
                <a:sym typeface="Poppins"/>
              </a:rPr>
              <a:t>Zonificación</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7" name="Google Shape;165;p34">
            <a:extLst>
              <a:ext uri="{FF2B5EF4-FFF2-40B4-BE49-F238E27FC236}">
                <a16:creationId xmlns:a16="http://schemas.microsoft.com/office/drawing/2014/main" id="{16AAC6FF-5264-022E-E448-3EE9628F64A9}"/>
              </a:ext>
            </a:extLst>
          </p:cNvPr>
          <p:cNvSpPr/>
          <p:nvPr/>
        </p:nvSpPr>
        <p:spPr>
          <a:xfrm>
            <a:off x="523351" y="289761"/>
            <a:ext cx="738632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3 – Tiempos contratados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1" name="Google Shape;164;p34">
            <a:extLst>
              <a:ext uri="{FF2B5EF4-FFF2-40B4-BE49-F238E27FC236}">
                <a16:creationId xmlns:a16="http://schemas.microsoft.com/office/drawing/2014/main" id="{417538B7-0545-F2DF-30CD-57EB4F9F7776}"/>
              </a:ext>
            </a:extLst>
          </p:cNvPr>
          <p:cNvSpPr/>
          <p:nvPr/>
        </p:nvSpPr>
        <p:spPr>
          <a:xfrm>
            <a:off x="523351" y="2009598"/>
            <a:ext cx="3421937" cy="339767"/>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s-419" kern="0">
                <a:solidFill>
                  <a:srgbClr val="FFFBF9"/>
                </a:solidFill>
                <a:latin typeface="Poppins"/>
                <a:ea typeface="Poppins"/>
                <a:cs typeface="Poppins"/>
                <a:sym typeface="Poppins"/>
              </a:rPr>
              <a:t>Tiempos contratados</a:t>
            </a:r>
            <a:endParaRPr kumimoji="0" lang="es-CO" b="0" i="0" u="none" strike="noStrike" kern="0" cap="none" spc="0" normalizeH="0" baseline="0">
              <a:ln>
                <a:noFill/>
              </a:ln>
              <a:solidFill>
                <a:srgbClr val="FFFBF9"/>
              </a:solidFill>
              <a:effectLst/>
              <a:uLnTx/>
              <a:uFillTx/>
              <a:latin typeface="Poppins"/>
              <a:ea typeface="Poppins"/>
              <a:cs typeface="Poppins"/>
              <a:sym typeface="Poppins"/>
            </a:endParaRPr>
          </a:p>
        </p:txBody>
      </p:sp>
      <p:pic>
        <p:nvPicPr>
          <p:cNvPr id="2" name="Imagen 9">
            <a:extLst>
              <a:ext uri="{FF2B5EF4-FFF2-40B4-BE49-F238E27FC236}">
                <a16:creationId xmlns:a16="http://schemas.microsoft.com/office/drawing/2014/main" id="{9F169C4E-5FDE-3742-B0E8-5579E938E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55" y="3502504"/>
            <a:ext cx="9963108" cy="2538185"/>
          </a:xfrm>
          <a:prstGeom prst="rect">
            <a:avLst/>
          </a:prstGeom>
        </p:spPr>
      </p:pic>
      <p:sp>
        <p:nvSpPr>
          <p:cNvPr id="10" name="CuadroTexto 12">
            <a:extLst>
              <a:ext uri="{FF2B5EF4-FFF2-40B4-BE49-F238E27FC236}">
                <a16:creationId xmlns:a16="http://schemas.microsoft.com/office/drawing/2014/main" id="{A8081BD2-B2B5-62D2-1DC3-B277DF518ED6}"/>
              </a:ext>
            </a:extLst>
          </p:cNvPr>
          <p:cNvSpPr txBox="1"/>
          <p:nvPr/>
        </p:nvSpPr>
        <p:spPr>
          <a:xfrm>
            <a:off x="7136911" y="2908904"/>
            <a:ext cx="2594365" cy="646331"/>
          </a:xfrm>
          <a:prstGeom prst="rect">
            <a:avLst/>
          </a:prstGeom>
          <a:noFill/>
        </p:spPr>
        <p:txBody>
          <a:bodyPr wrap="none" rtlCol="0">
            <a:spAutoFit/>
          </a:bodyPr>
          <a:lstStyle/>
          <a:p>
            <a:r>
              <a:rPr lang="es-ES_tradnl" b="1"/>
              <a:t>Promedio solicitudes: 7.8</a:t>
            </a:r>
          </a:p>
          <a:p>
            <a:r>
              <a:rPr lang="es-ES_tradnl" b="1"/>
              <a:t> Desviación estándar: 6.3</a:t>
            </a:r>
          </a:p>
        </p:txBody>
      </p:sp>
      <p:sp>
        <p:nvSpPr>
          <p:cNvPr id="12" name="Marcador de número de diapositiva 11">
            <a:extLst>
              <a:ext uri="{FF2B5EF4-FFF2-40B4-BE49-F238E27FC236}">
                <a16:creationId xmlns:a16="http://schemas.microsoft.com/office/drawing/2014/main" id="{4C8AB22C-4742-40DC-6718-BB0093568052}"/>
              </a:ext>
            </a:extLst>
          </p:cNvPr>
          <p:cNvSpPr>
            <a:spLocks noGrp="1"/>
          </p:cNvSpPr>
          <p:nvPr>
            <p:ph type="sldNum" sz="quarter" idx="12"/>
          </p:nvPr>
        </p:nvSpPr>
        <p:spPr/>
        <p:txBody>
          <a:bodyPr/>
          <a:lstStyle/>
          <a:p>
            <a:fld id="{4D6B71C8-6ADD-42EE-9728-D96CC2FBCF5E}" type="slidenum">
              <a:rPr lang="es-CO" smtClean="0"/>
              <a:t>28</a:t>
            </a:fld>
            <a:endParaRPr lang="es-CO"/>
          </a:p>
        </p:txBody>
      </p:sp>
    </p:spTree>
    <p:extLst>
      <p:ext uri="{BB962C8B-B14F-4D97-AF65-F5344CB8AC3E}">
        <p14:creationId xmlns:p14="http://schemas.microsoft.com/office/powerpoint/2010/main" val="136726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7" name="Google Shape;165;p34">
            <a:extLst>
              <a:ext uri="{FF2B5EF4-FFF2-40B4-BE49-F238E27FC236}">
                <a16:creationId xmlns:a16="http://schemas.microsoft.com/office/drawing/2014/main" id="{16AAC6FF-5264-022E-E448-3EE9628F64A9}"/>
              </a:ext>
            </a:extLst>
          </p:cNvPr>
          <p:cNvSpPr/>
          <p:nvPr/>
        </p:nvSpPr>
        <p:spPr>
          <a:xfrm>
            <a:off x="523352" y="335917"/>
            <a:ext cx="5977656" cy="504702"/>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Aprendizajes para el modelo Final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3" name="Google Shape;164;p34">
            <a:extLst>
              <a:ext uri="{FF2B5EF4-FFF2-40B4-BE49-F238E27FC236}">
                <a16:creationId xmlns:a16="http://schemas.microsoft.com/office/drawing/2014/main" id="{71075CD7-428D-264F-68A2-B4BEF59C5CBE}"/>
              </a:ext>
            </a:extLst>
          </p:cNvPr>
          <p:cNvSpPr/>
          <p:nvPr/>
        </p:nvSpPr>
        <p:spPr>
          <a:xfrm>
            <a:off x="808954" y="5046952"/>
            <a:ext cx="4148856"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Zonificación ineficiente</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 name="Google Shape;164;p34">
            <a:extLst>
              <a:ext uri="{FF2B5EF4-FFF2-40B4-BE49-F238E27FC236}">
                <a16:creationId xmlns:a16="http://schemas.microsoft.com/office/drawing/2014/main" id="{542BA1B6-841A-394F-0E16-88C533627308}"/>
              </a:ext>
            </a:extLst>
          </p:cNvPr>
          <p:cNvSpPr/>
          <p:nvPr/>
        </p:nvSpPr>
        <p:spPr>
          <a:xfrm>
            <a:off x="7071249" y="5046951"/>
            <a:ext cx="4148856"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Distancia más corta</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10" name="Google Shape;164;p34">
            <a:extLst>
              <a:ext uri="{FF2B5EF4-FFF2-40B4-BE49-F238E27FC236}">
                <a16:creationId xmlns:a16="http://schemas.microsoft.com/office/drawing/2014/main" id="{67DA06B7-E131-DB72-9E9C-7466B3B08681}"/>
              </a:ext>
            </a:extLst>
          </p:cNvPr>
          <p:cNvSpPr/>
          <p:nvPr/>
        </p:nvSpPr>
        <p:spPr>
          <a:xfrm>
            <a:off x="808954" y="4150127"/>
            <a:ext cx="4148856"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Primer médico</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11" name="Google Shape;164;p34">
            <a:extLst>
              <a:ext uri="{FF2B5EF4-FFF2-40B4-BE49-F238E27FC236}">
                <a16:creationId xmlns:a16="http://schemas.microsoft.com/office/drawing/2014/main" id="{53DB0C9B-9DB2-0706-0ED6-208C05910AAF}"/>
              </a:ext>
            </a:extLst>
          </p:cNvPr>
          <p:cNvSpPr/>
          <p:nvPr/>
        </p:nvSpPr>
        <p:spPr>
          <a:xfrm>
            <a:off x="7071249" y="4150127"/>
            <a:ext cx="4148856"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Regla de prioridad</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grpSp>
        <p:nvGrpSpPr>
          <p:cNvPr id="5" name="Google Shape;289;p40">
            <a:extLst>
              <a:ext uri="{FF2B5EF4-FFF2-40B4-BE49-F238E27FC236}">
                <a16:creationId xmlns:a16="http://schemas.microsoft.com/office/drawing/2014/main" id="{66F8DA7B-549D-07ED-DB8F-022436C2891C}"/>
              </a:ext>
            </a:extLst>
          </p:cNvPr>
          <p:cNvGrpSpPr/>
          <p:nvPr/>
        </p:nvGrpSpPr>
        <p:grpSpPr>
          <a:xfrm>
            <a:off x="2422851" y="3114852"/>
            <a:ext cx="806412" cy="787086"/>
            <a:chOff x="720000" y="1582957"/>
            <a:chExt cx="321703" cy="313993"/>
          </a:xfrm>
          <a:solidFill>
            <a:srgbClr val="0B1EBE"/>
          </a:solidFill>
        </p:grpSpPr>
        <p:sp>
          <p:nvSpPr>
            <p:cNvPr id="6" name="Google Shape;290;p40">
              <a:extLst>
                <a:ext uri="{FF2B5EF4-FFF2-40B4-BE49-F238E27FC236}">
                  <a16:creationId xmlns:a16="http://schemas.microsoft.com/office/drawing/2014/main" id="{D04E38DA-F906-1DF1-37A2-F03EDF95F45B}"/>
                </a:ext>
              </a:extLst>
            </p:cNvPr>
            <p:cNvSpPr/>
            <p:nvPr/>
          </p:nvSpPr>
          <p:spPr>
            <a:xfrm>
              <a:off x="801613" y="1661023"/>
              <a:ext cx="160060" cy="157979"/>
            </a:xfrm>
            <a:custGeom>
              <a:avLst/>
              <a:gdLst/>
              <a:ahLst/>
              <a:cxnLst/>
              <a:rect l="l" t="t" r="r" b="b"/>
              <a:pathLst>
                <a:path w="5460" h="5389" extrusionOk="0">
                  <a:moveTo>
                    <a:pt x="3587" y="411"/>
                  </a:moveTo>
                  <a:cubicBezTo>
                    <a:pt x="3640" y="411"/>
                    <a:pt x="3694" y="429"/>
                    <a:pt x="3729" y="482"/>
                  </a:cubicBezTo>
                  <a:lnTo>
                    <a:pt x="4925" y="1660"/>
                  </a:lnTo>
                  <a:cubicBezTo>
                    <a:pt x="4996" y="1731"/>
                    <a:pt x="4996" y="1874"/>
                    <a:pt x="4925" y="1963"/>
                  </a:cubicBezTo>
                  <a:lnTo>
                    <a:pt x="1963" y="4907"/>
                  </a:lnTo>
                  <a:cubicBezTo>
                    <a:pt x="1918" y="4952"/>
                    <a:pt x="1865" y="4974"/>
                    <a:pt x="1811" y="4974"/>
                  </a:cubicBezTo>
                  <a:cubicBezTo>
                    <a:pt x="1758" y="4974"/>
                    <a:pt x="1704" y="4952"/>
                    <a:pt x="1659" y="4907"/>
                  </a:cubicBezTo>
                  <a:lnTo>
                    <a:pt x="482" y="3730"/>
                  </a:lnTo>
                  <a:cubicBezTo>
                    <a:pt x="393" y="3658"/>
                    <a:pt x="393" y="3515"/>
                    <a:pt x="482" y="3426"/>
                  </a:cubicBezTo>
                  <a:lnTo>
                    <a:pt x="3444" y="482"/>
                  </a:lnTo>
                  <a:cubicBezTo>
                    <a:pt x="3479" y="429"/>
                    <a:pt x="3533" y="411"/>
                    <a:pt x="3587" y="411"/>
                  </a:cubicBezTo>
                  <a:close/>
                  <a:moveTo>
                    <a:pt x="3587" y="0"/>
                  </a:moveTo>
                  <a:cubicBezTo>
                    <a:pt x="3426" y="0"/>
                    <a:pt x="3265" y="54"/>
                    <a:pt x="3140" y="179"/>
                  </a:cubicBezTo>
                  <a:lnTo>
                    <a:pt x="179" y="3141"/>
                  </a:lnTo>
                  <a:cubicBezTo>
                    <a:pt x="71" y="3266"/>
                    <a:pt x="0" y="3408"/>
                    <a:pt x="0" y="3587"/>
                  </a:cubicBezTo>
                  <a:cubicBezTo>
                    <a:pt x="0" y="3747"/>
                    <a:pt x="71" y="3908"/>
                    <a:pt x="179" y="4033"/>
                  </a:cubicBezTo>
                  <a:lnTo>
                    <a:pt x="1374" y="5211"/>
                  </a:lnTo>
                  <a:cubicBezTo>
                    <a:pt x="1499" y="5335"/>
                    <a:pt x="1659" y="5389"/>
                    <a:pt x="1820" y="5389"/>
                  </a:cubicBezTo>
                  <a:cubicBezTo>
                    <a:pt x="1981" y="5389"/>
                    <a:pt x="2141" y="5335"/>
                    <a:pt x="2248" y="5211"/>
                  </a:cubicBezTo>
                  <a:lnTo>
                    <a:pt x="5210" y="2249"/>
                  </a:lnTo>
                  <a:cubicBezTo>
                    <a:pt x="5460" y="1999"/>
                    <a:pt x="5460" y="1606"/>
                    <a:pt x="5210" y="1357"/>
                  </a:cubicBezTo>
                  <a:lnTo>
                    <a:pt x="4033" y="179"/>
                  </a:lnTo>
                  <a:cubicBezTo>
                    <a:pt x="3908" y="54"/>
                    <a:pt x="3765" y="0"/>
                    <a:pt x="35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40">
              <a:extLst>
                <a:ext uri="{FF2B5EF4-FFF2-40B4-BE49-F238E27FC236}">
                  <a16:creationId xmlns:a16="http://schemas.microsoft.com/office/drawing/2014/main" id="{17207E06-28A5-7467-9681-8741DD310BE1}"/>
                </a:ext>
              </a:extLst>
            </p:cNvPr>
            <p:cNvSpPr/>
            <p:nvPr/>
          </p:nvSpPr>
          <p:spPr>
            <a:xfrm>
              <a:off x="850247" y="1775175"/>
              <a:ext cx="13631" cy="12459"/>
            </a:xfrm>
            <a:custGeom>
              <a:avLst/>
              <a:gdLst/>
              <a:ahLst/>
              <a:cxnLst/>
              <a:rect l="l" t="t" r="r" b="b"/>
              <a:pathLst>
                <a:path w="465" h="425" extrusionOk="0">
                  <a:moveTo>
                    <a:pt x="224" y="1"/>
                  </a:moveTo>
                  <a:cubicBezTo>
                    <a:pt x="170" y="1"/>
                    <a:pt x="116" y="23"/>
                    <a:pt x="72" y="68"/>
                  </a:cubicBezTo>
                  <a:cubicBezTo>
                    <a:pt x="0" y="139"/>
                    <a:pt x="0" y="282"/>
                    <a:pt x="72" y="353"/>
                  </a:cubicBezTo>
                  <a:cubicBezTo>
                    <a:pt x="125" y="389"/>
                    <a:pt x="179" y="424"/>
                    <a:pt x="232" y="424"/>
                  </a:cubicBezTo>
                  <a:cubicBezTo>
                    <a:pt x="286" y="424"/>
                    <a:pt x="340" y="389"/>
                    <a:pt x="375" y="353"/>
                  </a:cubicBezTo>
                  <a:cubicBezTo>
                    <a:pt x="464" y="282"/>
                    <a:pt x="464" y="139"/>
                    <a:pt x="375" y="68"/>
                  </a:cubicBezTo>
                  <a:cubicBezTo>
                    <a:pt x="331" y="23"/>
                    <a:pt x="277" y="1"/>
                    <a:pt x="2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40">
              <a:extLst>
                <a:ext uri="{FF2B5EF4-FFF2-40B4-BE49-F238E27FC236}">
                  <a16:creationId xmlns:a16="http://schemas.microsoft.com/office/drawing/2014/main" id="{415218ED-449C-6742-27F9-5224E5727568}"/>
                </a:ext>
              </a:extLst>
            </p:cNvPr>
            <p:cNvSpPr/>
            <p:nvPr/>
          </p:nvSpPr>
          <p:spPr>
            <a:xfrm>
              <a:off x="832980" y="1757792"/>
              <a:ext cx="13104" cy="12048"/>
            </a:xfrm>
            <a:custGeom>
              <a:avLst/>
              <a:gdLst/>
              <a:ahLst/>
              <a:cxnLst/>
              <a:rect l="l" t="t" r="r" b="b"/>
              <a:pathLst>
                <a:path w="447" h="411" extrusionOk="0">
                  <a:moveTo>
                    <a:pt x="224" y="0"/>
                  </a:moveTo>
                  <a:cubicBezTo>
                    <a:pt x="170" y="0"/>
                    <a:pt x="117" y="18"/>
                    <a:pt x="72" y="54"/>
                  </a:cubicBezTo>
                  <a:cubicBezTo>
                    <a:pt x="1" y="143"/>
                    <a:pt x="1" y="268"/>
                    <a:pt x="72" y="357"/>
                  </a:cubicBezTo>
                  <a:cubicBezTo>
                    <a:pt x="108" y="393"/>
                    <a:pt x="161" y="411"/>
                    <a:pt x="215" y="411"/>
                  </a:cubicBezTo>
                  <a:cubicBezTo>
                    <a:pt x="286" y="411"/>
                    <a:pt x="340" y="393"/>
                    <a:pt x="375" y="357"/>
                  </a:cubicBezTo>
                  <a:cubicBezTo>
                    <a:pt x="447" y="268"/>
                    <a:pt x="447" y="143"/>
                    <a:pt x="375" y="54"/>
                  </a:cubicBezTo>
                  <a:cubicBezTo>
                    <a:pt x="331" y="18"/>
                    <a:pt x="277" y="0"/>
                    <a:pt x="2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40">
              <a:extLst>
                <a:ext uri="{FF2B5EF4-FFF2-40B4-BE49-F238E27FC236}">
                  <a16:creationId xmlns:a16="http://schemas.microsoft.com/office/drawing/2014/main" id="{18E30209-6638-CA17-E23E-F327FE6B6F3B}"/>
                </a:ext>
              </a:extLst>
            </p:cNvPr>
            <p:cNvSpPr/>
            <p:nvPr/>
          </p:nvSpPr>
          <p:spPr>
            <a:xfrm>
              <a:off x="871706" y="1753394"/>
              <a:ext cx="13602" cy="12254"/>
            </a:xfrm>
            <a:custGeom>
              <a:avLst/>
              <a:gdLst/>
              <a:ahLst/>
              <a:cxnLst/>
              <a:rect l="l" t="t" r="r" b="b"/>
              <a:pathLst>
                <a:path w="464" h="418" extrusionOk="0">
                  <a:moveTo>
                    <a:pt x="232" y="1"/>
                  </a:moveTo>
                  <a:cubicBezTo>
                    <a:pt x="182" y="1"/>
                    <a:pt x="131" y="19"/>
                    <a:pt x="89" y="61"/>
                  </a:cubicBezTo>
                  <a:cubicBezTo>
                    <a:pt x="0" y="133"/>
                    <a:pt x="0" y="257"/>
                    <a:pt x="71" y="347"/>
                  </a:cubicBezTo>
                  <a:cubicBezTo>
                    <a:pt x="125" y="400"/>
                    <a:pt x="178" y="418"/>
                    <a:pt x="232" y="418"/>
                  </a:cubicBezTo>
                  <a:cubicBezTo>
                    <a:pt x="286" y="418"/>
                    <a:pt x="339" y="400"/>
                    <a:pt x="375" y="364"/>
                  </a:cubicBezTo>
                  <a:cubicBezTo>
                    <a:pt x="464" y="293"/>
                    <a:pt x="464" y="150"/>
                    <a:pt x="393" y="61"/>
                  </a:cubicBezTo>
                  <a:cubicBezTo>
                    <a:pt x="346" y="24"/>
                    <a:pt x="289" y="1"/>
                    <a:pt x="2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40">
              <a:extLst>
                <a:ext uri="{FF2B5EF4-FFF2-40B4-BE49-F238E27FC236}">
                  <a16:creationId xmlns:a16="http://schemas.microsoft.com/office/drawing/2014/main" id="{4A4EAF66-E285-7618-2F18-417DF3B75079}"/>
                </a:ext>
              </a:extLst>
            </p:cNvPr>
            <p:cNvSpPr/>
            <p:nvPr/>
          </p:nvSpPr>
          <p:spPr>
            <a:xfrm>
              <a:off x="854439" y="1735952"/>
              <a:ext cx="13631" cy="12459"/>
            </a:xfrm>
            <a:custGeom>
              <a:avLst/>
              <a:gdLst/>
              <a:ahLst/>
              <a:cxnLst/>
              <a:rect l="l" t="t" r="r" b="b"/>
              <a:pathLst>
                <a:path w="465" h="425" extrusionOk="0">
                  <a:moveTo>
                    <a:pt x="232" y="0"/>
                  </a:moveTo>
                  <a:cubicBezTo>
                    <a:pt x="179" y="0"/>
                    <a:pt x="125" y="23"/>
                    <a:pt x="89" y="67"/>
                  </a:cubicBezTo>
                  <a:cubicBezTo>
                    <a:pt x="0" y="139"/>
                    <a:pt x="0" y="281"/>
                    <a:pt x="89" y="353"/>
                  </a:cubicBezTo>
                  <a:cubicBezTo>
                    <a:pt x="125" y="406"/>
                    <a:pt x="179" y="424"/>
                    <a:pt x="232" y="424"/>
                  </a:cubicBezTo>
                  <a:cubicBezTo>
                    <a:pt x="286" y="424"/>
                    <a:pt x="339" y="406"/>
                    <a:pt x="375" y="353"/>
                  </a:cubicBezTo>
                  <a:cubicBezTo>
                    <a:pt x="464" y="281"/>
                    <a:pt x="464" y="139"/>
                    <a:pt x="375" y="67"/>
                  </a:cubicBezTo>
                  <a:cubicBezTo>
                    <a:pt x="339" y="23"/>
                    <a:pt x="286" y="0"/>
                    <a:pt x="2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40">
              <a:extLst>
                <a:ext uri="{FF2B5EF4-FFF2-40B4-BE49-F238E27FC236}">
                  <a16:creationId xmlns:a16="http://schemas.microsoft.com/office/drawing/2014/main" id="{B68CD8E0-1B78-E1C8-1E05-96C7C521D51E}"/>
                </a:ext>
              </a:extLst>
            </p:cNvPr>
            <p:cNvSpPr/>
            <p:nvPr/>
          </p:nvSpPr>
          <p:spPr>
            <a:xfrm>
              <a:off x="893662" y="1731760"/>
              <a:ext cx="13631" cy="12459"/>
            </a:xfrm>
            <a:custGeom>
              <a:avLst/>
              <a:gdLst/>
              <a:ahLst/>
              <a:cxnLst/>
              <a:rect l="l" t="t" r="r" b="b"/>
              <a:pathLst>
                <a:path w="465" h="425" extrusionOk="0">
                  <a:moveTo>
                    <a:pt x="223" y="1"/>
                  </a:moveTo>
                  <a:cubicBezTo>
                    <a:pt x="170" y="1"/>
                    <a:pt x="116" y="23"/>
                    <a:pt x="72" y="68"/>
                  </a:cubicBezTo>
                  <a:cubicBezTo>
                    <a:pt x="0" y="139"/>
                    <a:pt x="0" y="282"/>
                    <a:pt x="72" y="353"/>
                  </a:cubicBezTo>
                  <a:cubicBezTo>
                    <a:pt x="125" y="389"/>
                    <a:pt x="179" y="424"/>
                    <a:pt x="232" y="424"/>
                  </a:cubicBezTo>
                  <a:cubicBezTo>
                    <a:pt x="286" y="424"/>
                    <a:pt x="339" y="389"/>
                    <a:pt x="375" y="353"/>
                  </a:cubicBezTo>
                  <a:cubicBezTo>
                    <a:pt x="464" y="282"/>
                    <a:pt x="464" y="139"/>
                    <a:pt x="375" y="68"/>
                  </a:cubicBezTo>
                  <a:cubicBezTo>
                    <a:pt x="331" y="23"/>
                    <a:pt x="277" y="1"/>
                    <a:pt x="2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40">
              <a:extLst>
                <a:ext uri="{FF2B5EF4-FFF2-40B4-BE49-F238E27FC236}">
                  <a16:creationId xmlns:a16="http://schemas.microsoft.com/office/drawing/2014/main" id="{8B903291-5966-0666-2027-2E875999B797}"/>
                </a:ext>
              </a:extLst>
            </p:cNvPr>
            <p:cNvSpPr/>
            <p:nvPr/>
          </p:nvSpPr>
          <p:spPr>
            <a:xfrm>
              <a:off x="915092" y="1709803"/>
              <a:ext cx="13631" cy="12459"/>
            </a:xfrm>
            <a:custGeom>
              <a:avLst/>
              <a:gdLst/>
              <a:ahLst/>
              <a:cxnLst/>
              <a:rect l="l" t="t" r="r" b="b"/>
              <a:pathLst>
                <a:path w="465" h="425" extrusionOk="0">
                  <a:moveTo>
                    <a:pt x="233" y="0"/>
                  </a:moveTo>
                  <a:cubicBezTo>
                    <a:pt x="179" y="0"/>
                    <a:pt x="126" y="23"/>
                    <a:pt x="90" y="67"/>
                  </a:cubicBezTo>
                  <a:cubicBezTo>
                    <a:pt x="1" y="156"/>
                    <a:pt x="1" y="281"/>
                    <a:pt x="90" y="371"/>
                  </a:cubicBezTo>
                  <a:cubicBezTo>
                    <a:pt x="126" y="406"/>
                    <a:pt x="179" y="424"/>
                    <a:pt x="233" y="424"/>
                  </a:cubicBezTo>
                  <a:cubicBezTo>
                    <a:pt x="286" y="424"/>
                    <a:pt x="340" y="406"/>
                    <a:pt x="376" y="371"/>
                  </a:cubicBezTo>
                  <a:cubicBezTo>
                    <a:pt x="465" y="281"/>
                    <a:pt x="465" y="156"/>
                    <a:pt x="376" y="67"/>
                  </a:cubicBezTo>
                  <a:cubicBezTo>
                    <a:pt x="340" y="23"/>
                    <a:pt x="286" y="0"/>
                    <a:pt x="2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7;p40">
              <a:extLst>
                <a:ext uri="{FF2B5EF4-FFF2-40B4-BE49-F238E27FC236}">
                  <a16:creationId xmlns:a16="http://schemas.microsoft.com/office/drawing/2014/main" id="{7F7120A6-2B2B-76D4-6175-33CA06C3C0BF}"/>
                </a:ext>
              </a:extLst>
            </p:cNvPr>
            <p:cNvSpPr/>
            <p:nvPr/>
          </p:nvSpPr>
          <p:spPr>
            <a:xfrm>
              <a:off x="875868" y="1714435"/>
              <a:ext cx="14159" cy="11990"/>
            </a:xfrm>
            <a:custGeom>
              <a:avLst/>
              <a:gdLst/>
              <a:ahLst/>
              <a:cxnLst/>
              <a:rect l="l" t="t" r="r" b="b"/>
              <a:pathLst>
                <a:path w="483" h="409" extrusionOk="0">
                  <a:moveTo>
                    <a:pt x="242" y="0"/>
                  </a:moveTo>
                  <a:cubicBezTo>
                    <a:pt x="185" y="0"/>
                    <a:pt x="128" y="23"/>
                    <a:pt x="90" y="70"/>
                  </a:cubicBezTo>
                  <a:cubicBezTo>
                    <a:pt x="1" y="159"/>
                    <a:pt x="19" y="284"/>
                    <a:pt x="108" y="355"/>
                  </a:cubicBezTo>
                  <a:cubicBezTo>
                    <a:pt x="144" y="391"/>
                    <a:pt x="197" y="409"/>
                    <a:pt x="233" y="409"/>
                  </a:cubicBezTo>
                  <a:cubicBezTo>
                    <a:pt x="304" y="409"/>
                    <a:pt x="358" y="391"/>
                    <a:pt x="393" y="355"/>
                  </a:cubicBezTo>
                  <a:cubicBezTo>
                    <a:pt x="483" y="266"/>
                    <a:pt x="465" y="123"/>
                    <a:pt x="375" y="52"/>
                  </a:cubicBezTo>
                  <a:cubicBezTo>
                    <a:pt x="342" y="18"/>
                    <a:pt x="292" y="0"/>
                    <a:pt x="2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8;p40">
              <a:extLst>
                <a:ext uri="{FF2B5EF4-FFF2-40B4-BE49-F238E27FC236}">
                  <a16:creationId xmlns:a16="http://schemas.microsoft.com/office/drawing/2014/main" id="{3E9C573D-4061-F5A6-DBCD-9C98D5D1729A}"/>
                </a:ext>
              </a:extLst>
            </p:cNvPr>
            <p:cNvSpPr/>
            <p:nvPr/>
          </p:nvSpPr>
          <p:spPr>
            <a:xfrm>
              <a:off x="897854" y="1692478"/>
              <a:ext cx="13631" cy="12518"/>
            </a:xfrm>
            <a:custGeom>
              <a:avLst/>
              <a:gdLst/>
              <a:ahLst/>
              <a:cxnLst/>
              <a:rect l="l" t="t" r="r" b="b"/>
              <a:pathLst>
                <a:path w="465" h="427" extrusionOk="0">
                  <a:moveTo>
                    <a:pt x="232" y="0"/>
                  </a:moveTo>
                  <a:cubicBezTo>
                    <a:pt x="182" y="0"/>
                    <a:pt x="132" y="18"/>
                    <a:pt x="89" y="52"/>
                  </a:cubicBezTo>
                  <a:cubicBezTo>
                    <a:pt x="0" y="141"/>
                    <a:pt x="0" y="266"/>
                    <a:pt x="72" y="355"/>
                  </a:cubicBezTo>
                  <a:cubicBezTo>
                    <a:pt x="125" y="408"/>
                    <a:pt x="179" y="426"/>
                    <a:pt x="232" y="426"/>
                  </a:cubicBezTo>
                  <a:cubicBezTo>
                    <a:pt x="286" y="426"/>
                    <a:pt x="339" y="408"/>
                    <a:pt x="375" y="373"/>
                  </a:cubicBezTo>
                  <a:cubicBezTo>
                    <a:pt x="464" y="284"/>
                    <a:pt x="464" y="159"/>
                    <a:pt x="393" y="69"/>
                  </a:cubicBezTo>
                  <a:cubicBezTo>
                    <a:pt x="346" y="22"/>
                    <a:pt x="289" y="0"/>
                    <a:pt x="2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9;p40">
              <a:extLst>
                <a:ext uri="{FF2B5EF4-FFF2-40B4-BE49-F238E27FC236}">
                  <a16:creationId xmlns:a16="http://schemas.microsoft.com/office/drawing/2014/main" id="{962CF9EC-84F8-6B3D-6304-37C69884D00F}"/>
                </a:ext>
              </a:extLst>
            </p:cNvPr>
            <p:cNvSpPr/>
            <p:nvPr/>
          </p:nvSpPr>
          <p:spPr>
            <a:xfrm>
              <a:off x="720000" y="1582957"/>
              <a:ext cx="321703" cy="313993"/>
            </a:xfrm>
            <a:custGeom>
              <a:avLst/>
              <a:gdLst/>
              <a:ahLst/>
              <a:cxnLst/>
              <a:rect l="l" t="t" r="r" b="b"/>
              <a:pathLst>
                <a:path w="10974" h="10711" extrusionOk="0">
                  <a:moveTo>
                    <a:pt x="2980" y="415"/>
                  </a:moveTo>
                  <a:cubicBezTo>
                    <a:pt x="3212" y="415"/>
                    <a:pt x="3409" y="505"/>
                    <a:pt x="3569" y="647"/>
                  </a:cubicBezTo>
                  <a:lnTo>
                    <a:pt x="5193" y="2271"/>
                  </a:lnTo>
                  <a:lnTo>
                    <a:pt x="2409" y="5054"/>
                  </a:lnTo>
                  <a:lnTo>
                    <a:pt x="786" y="3431"/>
                  </a:lnTo>
                  <a:cubicBezTo>
                    <a:pt x="625" y="3288"/>
                    <a:pt x="536" y="3074"/>
                    <a:pt x="536" y="2860"/>
                  </a:cubicBezTo>
                  <a:cubicBezTo>
                    <a:pt x="536" y="2646"/>
                    <a:pt x="625" y="2432"/>
                    <a:pt x="786" y="2289"/>
                  </a:cubicBezTo>
                  <a:lnTo>
                    <a:pt x="2409" y="647"/>
                  </a:lnTo>
                  <a:cubicBezTo>
                    <a:pt x="2570" y="505"/>
                    <a:pt x="2766" y="415"/>
                    <a:pt x="2980" y="415"/>
                  </a:cubicBezTo>
                  <a:close/>
                  <a:moveTo>
                    <a:pt x="7976" y="415"/>
                  </a:moveTo>
                  <a:cubicBezTo>
                    <a:pt x="8190" y="415"/>
                    <a:pt x="8405" y="487"/>
                    <a:pt x="8565" y="647"/>
                  </a:cubicBezTo>
                  <a:lnTo>
                    <a:pt x="10189" y="2289"/>
                  </a:lnTo>
                  <a:cubicBezTo>
                    <a:pt x="10349" y="2432"/>
                    <a:pt x="10421" y="2646"/>
                    <a:pt x="10421" y="2860"/>
                  </a:cubicBezTo>
                  <a:cubicBezTo>
                    <a:pt x="10421" y="3074"/>
                    <a:pt x="10349" y="3288"/>
                    <a:pt x="10189" y="3431"/>
                  </a:cubicBezTo>
                  <a:lnTo>
                    <a:pt x="3569" y="10068"/>
                  </a:lnTo>
                  <a:cubicBezTo>
                    <a:pt x="3409" y="10220"/>
                    <a:pt x="3199" y="10296"/>
                    <a:pt x="2989" y="10296"/>
                  </a:cubicBezTo>
                  <a:cubicBezTo>
                    <a:pt x="2780" y="10296"/>
                    <a:pt x="2570" y="10220"/>
                    <a:pt x="2409" y="10068"/>
                  </a:cubicBezTo>
                  <a:lnTo>
                    <a:pt x="786" y="8427"/>
                  </a:lnTo>
                  <a:cubicBezTo>
                    <a:pt x="465" y="8123"/>
                    <a:pt x="465" y="7606"/>
                    <a:pt x="786" y="7285"/>
                  </a:cubicBezTo>
                  <a:lnTo>
                    <a:pt x="7405" y="647"/>
                  </a:lnTo>
                  <a:cubicBezTo>
                    <a:pt x="7566" y="487"/>
                    <a:pt x="7780" y="415"/>
                    <a:pt x="7976" y="415"/>
                  </a:cubicBezTo>
                  <a:close/>
                  <a:moveTo>
                    <a:pt x="8565" y="5661"/>
                  </a:moveTo>
                  <a:lnTo>
                    <a:pt x="10189" y="7285"/>
                  </a:lnTo>
                  <a:cubicBezTo>
                    <a:pt x="10510" y="7606"/>
                    <a:pt x="10510" y="8123"/>
                    <a:pt x="10189" y="8427"/>
                  </a:cubicBezTo>
                  <a:lnTo>
                    <a:pt x="8565" y="10068"/>
                  </a:lnTo>
                  <a:cubicBezTo>
                    <a:pt x="8405" y="10220"/>
                    <a:pt x="8195" y="10296"/>
                    <a:pt x="7985" y="10296"/>
                  </a:cubicBezTo>
                  <a:cubicBezTo>
                    <a:pt x="7776" y="10296"/>
                    <a:pt x="7566" y="10220"/>
                    <a:pt x="7405" y="10068"/>
                  </a:cubicBezTo>
                  <a:lnTo>
                    <a:pt x="5782" y="8444"/>
                  </a:lnTo>
                  <a:lnTo>
                    <a:pt x="8565" y="5661"/>
                  </a:lnTo>
                  <a:close/>
                  <a:moveTo>
                    <a:pt x="2980" y="0"/>
                  </a:moveTo>
                  <a:cubicBezTo>
                    <a:pt x="2664" y="0"/>
                    <a:pt x="2347" y="121"/>
                    <a:pt x="2106" y="362"/>
                  </a:cubicBezTo>
                  <a:lnTo>
                    <a:pt x="482" y="1985"/>
                  </a:lnTo>
                  <a:cubicBezTo>
                    <a:pt x="1" y="2467"/>
                    <a:pt x="1" y="3252"/>
                    <a:pt x="482" y="3734"/>
                  </a:cubicBezTo>
                  <a:lnTo>
                    <a:pt x="2106" y="5358"/>
                  </a:lnTo>
                  <a:lnTo>
                    <a:pt x="482" y="6981"/>
                  </a:lnTo>
                  <a:cubicBezTo>
                    <a:pt x="1" y="7463"/>
                    <a:pt x="1" y="8248"/>
                    <a:pt x="482" y="8730"/>
                  </a:cubicBezTo>
                  <a:lnTo>
                    <a:pt x="2106" y="10354"/>
                  </a:lnTo>
                  <a:cubicBezTo>
                    <a:pt x="2356" y="10603"/>
                    <a:pt x="2677" y="10711"/>
                    <a:pt x="2980" y="10711"/>
                  </a:cubicBezTo>
                  <a:cubicBezTo>
                    <a:pt x="3302" y="10711"/>
                    <a:pt x="3623" y="10603"/>
                    <a:pt x="3855" y="10354"/>
                  </a:cubicBezTo>
                  <a:lnTo>
                    <a:pt x="5478" y="8730"/>
                  </a:lnTo>
                  <a:lnTo>
                    <a:pt x="7102" y="10354"/>
                  </a:lnTo>
                  <a:cubicBezTo>
                    <a:pt x="7352" y="10603"/>
                    <a:pt x="7673" y="10711"/>
                    <a:pt x="7976" y="10711"/>
                  </a:cubicBezTo>
                  <a:cubicBezTo>
                    <a:pt x="8298" y="10711"/>
                    <a:pt x="8619" y="10603"/>
                    <a:pt x="8851" y="10354"/>
                  </a:cubicBezTo>
                  <a:lnTo>
                    <a:pt x="10492" y="8730"/>
                  </a:lnTo>
                  <a:cubicBezTo>
                    <a:pt x="10974" y="8248"/>
                    <a:pt x="10974" y="7463"/>
                    <a:pt x="10492" y="6981"/>
                  </a:cubicBezTo>
                  <a:lnTo>
                    <a:pt x="8851" y="5358"/>
                  </a:lnTo>
                  <a:lnTo>
                    <a:pt x="10492" y="3734"/>
                  </a:lnTo>
                  <a:cubicBezTo>
                    <a:pt x="10974" y="3252"/>
                    <a:pt x="10974" y="2467"/>
                    <a:pt x="10492" y="1985"/>
                  </a:cubicBezTo>
                  <a:lnTo>
                    <a:pt x="8851" y="362"/>
                  </a:lnTo>
                  <a:cubicBezTo>
                    <a:pt x="8610" y="121"/>
                    <a:pt x="8293" y="0"/>
                    <a:pt x="7976" y="0"/>
                  </a:cubicBezTo>
                  <a:cubicBezTo>
                    <a:pt x="7660" y="0"/>
                    <a:pt x="7343" y="121"/>
                    <a:pt x="7102" y="362"/>
                  </a:cubicBezTo>
                  <a:lnTo>
                    <a:pt x="5478" y="1985"/>
                  </a:lnTo>
                  <a:lnTo>
                    <a:pt x="3855" y="362"/>
                  </a:lnTo>
                  <a:cubicBezTo>
                    <a:pt x="3614" y="121"/>
                    <a:pt x="3297" y="0"/>
                    <a:pt x="29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00;p40">
            <a:extLst>
              <a:ext uri="{FF2B5EF4-FFF2-40B4-BE49-F238E27FC236}">
                <a16:creationId xmlns:a16="http://schemas.microsoft.com/office/drawing/2014/main" id="{C4C99A87-A4F5-A796-4EBC-8528C8A88581}"/>
              </a:ext>
            </a:extLst>
          </p:cNvPr>
          <p:cNvGrpSpPr/>
          <p:nvPr/>
        </p:nvGrpSpPr>
        <p:grpSpPr>
          <a:xfrm>
            <a:off x="8713626" y="3114337"/>
            <a:ext cx="664809" cy="788115"/>
            <a:chOff x="1426140" y="1583074"/>
            <a:chExt cx="265213" cy="314403"/>
          </a:xfrm>
          <a:solidFill>
            <a:srgbClr val="0B1EBE"/>
          </a:solidFill>
        </p:grpSpPr>
        <p:sp>
          <p:nvSpPr>
            <p:cNvPr id="22" name="Google Shape;301;p40">
              <a:extLst>
                <a:ext uri="{FF2B5EF4-FFF2-40B4-BE49-F238E27FC236}">
                  <a16:creationId xmlns:a16="http://schemas.microsoft.com/office/drawing/2014/main" id="{D3ED0987-059C-AB2F-D898-9F71AAD048E3}"/>
                </a:ext>
              </a:extLst>
            </p:cNvPr>
            <p:cNvSpPr/>
            <p:nvPr/>
          </p:nvSpPr>
          <p:spPr>
            <a:xfrm>
              <a:off x="1426140" y="1583074"/>
              <a:ext cx="265213" cy="314403"/>
            </a:xfrm>
            <a:custGeom>
              <a:avLst/>
              <a:gdLst/>
              <a:ahLst/>
              <a:cxnLst/>
              <a:rect l="l" t="t" r="r" b="b"/>
              <a:pathLst>
                <a:path w="9047" h="10725" extrusionOk="0">
                  <a:moveTo>
                    <a:pt x="1033" y="411"/>
                  </a:moveTo>
                  <a:cubicBezTo>
                    <a:pt x="1392" y="411"/>
                    <a:pt x="1677" y="690"/>
                    <a:pt x="1677" y="1036"/>
                  </a:cubicBezTo>
                  <a:lnTo>
                    <a:pt x="1677" y="1250"/>
                  </a:lnTo>
                  <a:lnTo>
                    <a:pt x="428" y="1250"/>
                  </a:lnTo>
                  <a:lnTo>
                    <a:pt x="428" y="1054"/>
                  </a:lnTo>
                  <a:cubicBezTo>
                    <a:pt x="428" y="715"/>
                    <a:pt x="678" y="429"/>
                    <a:pt x="999" y="411"/>
                  </a:cubicBezTo>
                  <a:cubicBezTo>
                    <a:pt x="1011" y="411"/>
                    <a:pt x="1022" y="411"/>
                    <a:pt x="1033" y="411"/>
                  </a:cubicBezTo>
                  <a:close/>
                  <a:moveTo>
                    <a:pt x="8012" y="411"/>
                  </a:moveTo>
                  <a:cubicBezTo>
                    <a:pt x="8172" y="411"/>
                    <a:pt x="8333" y="483"/>
                    <a:pt x="8440" y="590"/>
                  </a:cubicBezTo>
                  <a:cubicBezTo>
                    <a:pt x="8565" y="715"/>
                    <a:pt x="8636" y="875"/>
                    <a:pt x="8636" y="1036"/>
                  </a:cubicBezTo>
                  <a:lnTo>
                    <a:pt x="8636" y="9243"/>
                  </a:lnTo>
                  <a:lnTo>
                    <a:pt x="2088" y="9243"/>
                  </a:lnTo>
                  <a:lnTo>
                    <a:pt x="2088" y="1036"/>
                  </a:lnTo>
                  <a:cubicBezTo>
                    <a:pt x="2088" y="804"/>
                    <a:pt x="2016" y="590"/>
                    <a:pt x="1892" y="411"/>
                  </a:cubicBezTo>
                  <a:close/>
                  <a:moveTo>
                    <a:pt x="8636" y="9672"/>
                  </a:moveTo>
                  <a:lnTo>
                    <a:pt x="8636" y="10296"/>
                  </a:lnTo>
                  <a:lnTo>
                    <a:pt x="2088" y="10296"/>
                  </a:lnTo>
                  <a:lnTo>
                    <a:pt x="2088" y="9672"/>
                  </a:lnTo>
                  <a:close/>
                  <a:moveTo>
                    <a:pt x="1053" y="1"/>
                  </a:moveTo>
                  <a:cubicBezTo>
                    <a:pt x="464" y="1"/>
                    <a:pt x="0" y="465"/>
                    <a:pt x="0" y="1036"/>
                  </a:cubicBezTo>
                  <a:lnTo>
                    <a:pt x="0" y="1464"/>
                  </a:lnTo>
                  <a:cubicBezTo>
                    <a:pt x="0" y="1571"/>
                    <a:pt x="89" y="1660"/>
                    <a:pt x="214" y="1660"/>
                  </a:cubicBezTo>
                  <a:lnTo>
                    <a:pt x="1677" y="1660"/>
                  </a:lnTo>
                  <a:lnTo>
                    <a:pt x="1677" y="10510"/>
                  </a:lnTo>
                  <a:cubicBezTo>
                    <a:pt x="1677" y="10617"/>
                    <a:pt x="1767" y="10724"/>
                    <a:pt x="1892" y="10724"/>
                  </a:cubicBezTo>
                  <a:lnTo>
                    <a:pt x="8832" y="10724"/>
                  </a:lnTo>
                  <a:cubicBezTo>
                    <a:pt x="8957" y="10724"/>
                    <a:pt x="9046" y="10617"/>
                    <a:pt x="9046" y="10510"/>
                  </a:cubicBezTo>
                  <a:lnTo>
                    <a:pt x="9046" y="1036"/>
                  </a:lnTo>
                  <a:cubicBezTo>
                    <a:pt x="9046" y="750"/>
                    <a:pt x="8939" y="501"/>
                    <a:pt x="8743" y="304"/>
                  </a:cubicBezTo>
                  <a:cubicBezTo>
                    <a:pt x="8547" y="108"/>
                    <a:pt x="8279" y="1"/>
                    <a:pt x="8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2;p40">
              <a:extLst>
                <a:ext uri="{FF2B5EF4-FFF2-40B4-BE49-F238E27FC236}">
                  <a16:creationId xmlns:a16="http://schemas.microsoft.com/office/drawing/2014/main" id="{AF5CCD03-4A4B-C129-BC40-AED904BBF65B}"/>
                </a:ext>
              </a:extLst>
            </p:cNvPr>
            <p:cNvSpPr/>
            <p:nvPr/>
          </p:nvSpPr>
          <p:spPr>
            <a:xfrm>
              <a:off x="1513469" y="1619689"/>
              <a:ext cx="77450" cy="73786"/>
            </a:xfrm>
            <a:custGeom>
              <a:avLst/>
              <a:gdLst/>
              <a:ahLst/>
              <a:cxnLst/>
              <a:rect l="l" t="t" r="r" b="b"/>
              <a:pathLst>
                <a:path w="2642" h="2517" extrusionOk="0">
                  <a:moveTo>
                    <a:pt x="1839" y="429"/>
                  </a:moveTo>
                  <a:cubicBezTo>
                    <a:pt x="1928" y="429"/>
                    <a:pt x="1999" y="465"/>
                    <a:pt x="2071" y="518"/>
                  </a:cubicBezTo>
                  <a:cubicBezTo>
                    <a:pt x="2124" y="572"/>
                    <a:pt x="2160" y="661"/>
                    <a:pt x="2160" y="732"/>
                  </a:cubicBezTo>
                  <a:cubicBezTo>
                    <a:pt x="2160" y="822"/>
                    <a:pt x="2124" y="911"/>
                    <a:pt x="2071" y="964"/>
                  </a:cubicBezTo>
                  <a:lnTo>
                    <a:pt x="1696" y="1339"/>
                  </a:lnTo>
                  <a:lnTo>
                    <a:pt x="1250" y="893"/>
                  </a:lnTo>
                  <a:lnTo>
                    <a:pt x="1625" y="518"/>
                  </a:lnTo>
                  <a:cubicBezTo>
                    <a:pt x="1678" y="465"/>
                    <a:pt x="1750" y="429"/>
                    <a:pt x="1839" y="429"/>
                  </a:cubicBezTo>
                  <a:close/>
                  <a:moveTo>
                    <a:pt x="947" y="1179"/>
                  </a:moveTo>
                  <a:lnTo>
                    <a:pt x="1393" y="1625"/>
                  </a:lnTo>
                  <a:lnTo>
                    <a:pt x="1036" y="1999"/>
                  </a:lnTo>
                  <a:cubicBezTo>
                    <a:pt x="964" y="2053"/>
                    <a:pt x="893" y="2088"/>
                    <a:pt x="804" y="2088"/>
                  </a:cubicBezTo>
                  <a:cubicBezTo>
                    <a:pt x="715" y="2088"/>
                    <a:pt x="643" y="2053"/>
                    <a:pt x="590" y="1999"/>
                  </a:cubicBezTo>
                  <a:cubicBezTo>
                    <a:pt x="518" y="1946"/>
                    <a:pt x="501" y="1857"/>
                    <a:pt x="501" y="1785"/>
                  </a:cubicBezTo>
                  <a:cubicBezTo>
                    <a:pt x="501" y="1696"/>
                    <a:pt x="518" y="1607"/>
                    <a:pt x="590" y="1553"/>
                  </a:cubicBezTo>
                  <a:lnTo>
                    <a:pt x="947" y="1179"/>
                  </a:lnTo>
                  <a:close/>
                  <a:moveTo>
                    <a:pt x="1839" y="1"/>
                  </a:moveTo>
                  <a:cubicBezTo>
                    <a:pt x="1651" y="1"/>
                    <a:pt x="1464" y="72"/>
                    <a:pt x="1321" y="215"/>
                  </a:cubicBezTo>
                  <a:lnTo>
                    <a:pt x="286" y="1250"/>
                  </a:lnTo>
                  <a:cubicBezTo>
                    <a:pt x="1" y="1535"/>
                    <a:pt x="1" y="2017"/>
                    <a:pt x="286" y="2303"/>
                  </a:cubicBezTo>
                  <a:cubicBezTo>
                    <a:pt x="429" y="2445"/>
                    <a:pt x="625" y="2517"/>
                    <a:pt x="804" y="2517"/>
                  </a:cubicBezTo>
                  <a:cubicBezTo>
                    <a:pt x="1000" y="2517"/>
                    <a:pt x="1179" y="2445"/>
                    <a:pt x="1321" y="2303"/>
                  </a:cubicBezTo>
                  <a:lnTo>
                    <a:pt x="2356" y="1250"/>
                  </a:lnTo>
                  <a:cubicBezTo>
                    <a:pt x="2642" y="964"/>
                    <a:pt x="2642" y="501"/>
                    <a:pt x="2356" y="215"/>
                  </a:cubicBezTo>
                  <a:cubicBezTo>
                    <a:pt x="2213" y="72"/>
                    <a:pt x="2026" y="1"/>
                    <a:pt x="18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p40">
              <a:extLst>
                <a:ext uri="{FF2B5EF4-FFF2-40B4-BE49-F238E27FC236}">
                  <a16:creationId xmlns:a16="http://schemas.microsoft.com/office/drawing/2014/main" id="{8725324D-569D-F891-2EF8-21A0D741257E}"/>
                </a:ext>
              </a:extLst>
            </p:cNvPr>
            <p:cNvSpPr/>
            <p:nvPr/>
          </p:nvSpPr>
          <p:spPr>
            <a:xfrm>
              <a:off x="1555331" y="1659704"/>
              <a:ext cx="98879" cy="95508"/>
            </a:xfrm>
            <a:custGeom>
              <a:avLst/>
              <a:gdLst/>
              <a:ahLst/>
              <a:cxnLst/>
              <a:rect l="l" t="t" r="r" b="b"/>
              <a:pathLst>
                <a:path w="3373" h="3258" extrusionOk="0">
                  <a:moveTo>
                    <a:pt x="2106" y="420"/>
                  </a:moveTo>
                  <a:cubicBezTo>
                    <a:pt x="2293" y="420"/>
                    <a:pt x="2481" y="492"/>
                    <a:pt x="2623" y="634"/>
                  </a:cubicBezTo>
                  <a:cubicBezTo>
                    <a:pt x="2909" y="920"/>
                    <a:pt x="2909" y="1384"/>
                    <a:pt x="2623" y="1669"/>
                  </a:cubicBezTo>
                  <a:cubicBezTo>
                    <a:pt x="2534" y="1758"/>
                    <a:pt x="2409" y="1830"/>
                    <a:pt x="2284" y="1865"/>
                  </a:cubicBezTo>
                  <a:cubicBezTo>
                    <a:pt x="2249" y="1705"/>
                    <a:pt x="2195" y="1562"/>
                    <a:pt x="2106" y="1437"/>
                  </a:cubicBezTo>
                  <a:lnTo>
                    <a:pt x="2249" y="1312"/>
                  </a:lnTo>
                  <a:cubicBezTo>
                    <a:pt x="2338" y="1223"/>
                    <a:pt x="2338" y="1098"/>
                    <a:pt x="2249" y="1009"/>
                  </a:cubicBezTo>
                  <a:cubicBezTo>
                    <a:pt x="2204" y="964"/>
                    <a:pt x="2150" y="942"/>
                    <a:pt x="2097" y="942"/>
                  </a:cubicBezTo>
                  <a:cubicBezTo>
                    <a:pt x="2043" y="942"/>
                    <a:pt x="1990" y="964"/>
                    <a:pt x="1945" y="1009"/>
                  </a:cubicBezTo>
                  <a:lnTo>
                    <a:pt x="1802" y="1152"/>
                  </a:lnTo>
                  <a:cubicBezTo>
                    <a:pt x="1695" y="1063"/>
                    <a:pt x="1553" y="1009"/>
                    <a:pt x="1392" y="973"/>
                  </a:cubicBezTo>
                  <a:cubicBezTo>
                    <a:pt x="1428" y="848"/>
                    <a:pt x="1481" y="723"/>
                    <a:pt x="1588" y="634"/>
                  </a:cubicBezTo>
                  <a:cubicBezTo>
                    <a:pt x="1731" y="492"/>
                    <a:pt x="1918" y="420"/>
                    <a:pt x="2106" y="420"/>
                  </a:cubicBezTo>
                  <a:close/>
                  <a:moveTo>
                    <a:pt x="1127" y="1362"/>
                  </a:moveTo>
                  <a:cubicBezTo>
                    <a:pt x="1150" y="1362"/>
                    <a:pt x="1173" y="1363"/>
                    <a:pt x="1196" y="1366"/>
                  </a:cubicBezTo>
                  <a:cubicBezTo>
                    <a:pt x="1571" y="1384"/>
                    <a:pt x="1856" y="1669"/>
                    <a:pt x="1892" y="2044"/>
                  </a:cubicBezTo>
                  <a:cubicBezTo>
                    <a:pt x="1927" y="2472"/>
                    <a:pt x="1588" y="2829"/>
                    <a:pt x="1160" y="2829"/>
                  </a:cubicBezTo>
                  <a:cubicBezTo>
                    <a:pt x="821" y="2829"/>
                    <a:pt x="554" y="2597"/>
                    <a:pt x="464" y="2294"/>
                  </a:cubicBezTo>
                  <a:lnTo>
                    <a:pt x="1160" y="2294"/>
                  </a:lnTo>
                  <a:cubicBezTo>
                    <a:pt x="1249" y="2294"/>
                    <a:pt x="1356" y="2222"/>
                    <a:pt x="1374" y="2115"/>
                  </a:cubicBezTo>
                  <a:cubicBezTo>
                    <a:pt x="1392" y="1990"/>
                    <a:pt x="1285" y="1883"/>
                    <a:pt x="1160" y="1883"/>
                  </a:cubicBezTo>
                  <a:lnTo>
                    <a:pt x="464" y="1883"/>
                  </a:lnTo>
                  <a:cubicBezTo>
                    <a:pt x="547" y="1584"/>
                    <a:pt x="816" y="1362"/>
                    <a:pt x="1127" y="1362"/>
                  </a:cubicBezTo>
                  <a:close/>
                  <a:moveTo>
                    <a:pt x="2097" y="1"/>
                  </a:moveTo>
                  <a:cubicBezTo>
                    <a:pt x="1802" y="1"/>
                    <a:pt x="1508" y="117"/>
                    <a:pt x="1285" y="349"/>
                  </a:cubicBezTo>
                  <a:cubicBezTo>
                    <a:pt x="1107" y="509"/>
                    <a:pt x="1000" y="723"/>
                    <a:pt x="964" y="955"/>
                  </a:cubicBezTo>
                  <a:cubicBezTo>
                    <a:pt x="429" y="1063"/>
                    <a:pt x="0" y="1526"/>
                    <a:pt x="0" y="2097"/>
                  </a:cubicBezTo>
                  <a:cubicBezTo>
                    <a:pt x="0" y="2740"/>
                    <a:pt x="518" y="3257"/>
                    <a:pt x="1160" y="3257"/>
                  </a:cubicBezTo>
                  <a:cubicBezTo>
                    <a:pt x="1731" y="3257"/>
                    <a:pt x="2195" y="2829"/>
                    <a:pt x="2302" y="2294"/>
                  </a:cubicBezTo>
                  <a:cubicBezTo>
                    <a:pt x="2534" y="2258"/>
                    <a:pt x="2748" y="2133"/>
                    <a:pt x="2909" y="1972"/>
                  </a:cubicBezTo>
                  <a:cubicBezTo>
                    <a:pt x="3373" y="1526"/>
                    <a:pt x="3373" y="795"/>
                    <a:pt x="2909" y="349"/>
                  </a:cubicBezTo>
                  <a:cubicBezTo>
                    <a:pt x="2686" y="117"/>
                    <a:pt x="2391" y="1"/>
                    <a:pt x="2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4;p40">
              <a:extLst>
                <a:ext uri="{FF2B5EF4-FFF2-40B4-BE49-F238E27FC236}">
                  <a16:creationId xmlns:a16="http://schemas.microsoft.com/office/drawing/2014/main" id="{CAFBED17-E8F3-A777-A9B0-FB92CBA608AF}"/>
                </a:ext>
              </a:extLst>
            </p:cNvPr>
            <p:cNvSpPr/>
            <p:nvPr/>
          </p:nvSpPr>
          <p:spPr>
            <a:xfrm>
              <a:off x="1515052" y="1823692"/>
              <a:ext cx="74812" cy="12048"/>
            </a:xfrm>
            <a:custGeom>
              <a:avLst/>
              <a:gdLst/>
              <a:ahLst/>
              <a:cxnLst/>
              <a:rect l="l" t="t" r="r" b="b"/>
              <a:pathLst>
                <a:path w="2552" h="411" extrusionOk="0">
                  <a:moveTo>
                    <a:pt x="232" y="1"/>
                  </a:moveTo>
                  <a:cubicBezTo>
                    <a:pt x="125" y="1"/>
                    <a:pt x="36" y="72"/>
                    <a:pt x="18" y="179"/>
                  </a:cubicBezTo>
                  <a:cubicBezTo>
                    <a:pt x="1" y="304"/>
                    <a:pt x="108" y="411"/>
                    <a:pt x="232" y="411"/>
                  </a:cubicBezTo>
                  <a:lnTo>
                    <a:pt x="2320" y="411"/>
                  </a:lnTo>
                  <a:cubicBezTo>
                    <a:pt x="2427" y="411"/>
                    <a:pt x="2516" y="340"/>
                    <a:pt x="2534" y="232"/>
                  </a:cubicBezTo>
                  <a:cubicBezTo>
                    <a:pt x="2552" y="108"/>
                    <a:pt x="2445" y="1"/>
                    <a:pt x="23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p40">
              <a:extLst>
                <a:ext uri="{FF2B5EF4-FFF2-40B4-BE49-F238E27FC236}">
                  <a16:creationId xmlns:a16="http://schemas.microsoft.com/office/drawing/2014/main" id="{99A97C8A-AF2F-C222-5897-9B8F8E5E86A3}"/>
                </a:ext>
              </a:extLst>
            </p:cNvPr>
            <p:cNvSpPr/>
            <p:nvPr/>
          </p:nvSpPr>
          <p:spPr>
            <a:xfrm>
              <a:off x="1515052" y="1795960"/>
              <a:ext cx="136022" cy="12078"/>
            </a:xfrm>
            <a:custGeom>
              <a:avLst/>
              <a:gdLst/>
              <a:ahLst/>
              <a:cxnLst/>
              <a:rect l="l" t="t" r="r" b="b"/>
              <a:pathLst>
                <a:path w="4640" h="412" extrusionOk="0">
                  <a:moveTo>
                    <a:pt x="232" y="1"/>
                  </a:moveTo>
                  <a:cubicBezTo>
                    <a:pt x="125" y="1"/>
                    <a:pt x="36" y="72"/>
                    <a:pt x="18" y="179"/>
                  </a:cubicBezTo>
                  <a:cubicBezTo>
                    <a:pt x="1" y="304"/>
                    <a:pt x="108" y="411"/>
                    <a:pt x="232" y="411"/>
                  </a:cubicBezTo>
                  <a:lnTo>
                    <a:pt x="4408" y="411"/>
                  </a:lnTo>
                  <a:cubicBezTo>
                    <a:pt x="4515" y="411"/>
                    <a:pt x="4604" y="340"/>
                    <a:pt x="4622" y="233"/>
                  </a:cubicBezTo>
                  <a:cubicBezTo>
                    <a:pt x="4640" y="108"/>
                    <a:pt x="4550" y="1"/>
                    <a:pt x="44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6;p40">
              <a:extLst>
                <a:ext uri="{FF2B5EF4-FFF2-40B4-BE49-F238E27FC236}">
                  <a16:creationId xmlns:a16="http://schemas.microsoft.com/office/drawing/2014/main" id="{80E67EC2-8035-4D8B-5602-A9C77B82713C}"/>
                </a:ext>
              </a:extLst>
            </p:cNvPr>
            <p:cNvSpPr/>
            <p:nvPr/>
          </p:nvSpPr>
          <p:spPr>
            <a:xfrm>
              <a:off x="1515052" y="1768257"/>
              <a:ext cx="136022" cy="12048"/>
            </a:xfrm>
            <a:custGeom>
              <a:avLst/>
              <a:gdLst/>
              <a:ahLst/>
              <a:cxnLst/>
              <a:rect l="l" t="t" r="r" b="b"/>
              <a:pathLst>
                <a:path w="4640" h="411" extrusionOk="0">
                  <a:moveTo>
                    <a:pt x="232" y="0"/>
                  </a:moveTo>
                  <a:cubicBezTo>
                    <a:pt x="125" y="0"/>
                    <a:pt x="36" y="72"/>
                    <a:pt x="18" y="179"/>
                  </a:cubicBezTo>
                  <a:cubicBezTo>
                    <a:pt x="1" y="304"/>
                    <a:pt x="108" y="411"/>
                    <a:pt x="232" y="411"/>
                  </a:cubicBezTo>
                  <a:lnTo>
                    <a:pt x="4408" y="411"/>
                  </a:lnTo>
                  <a:cubicBezTo>
                    <a:pt x="4515" y="411"/>
                    <a:pt x="4604" y="339"/>
                    <a:pt x="4622" y="232"/>
                  </a:cubicBezTo>
                  <a:cubicBezTo>
                    <a:pt x="4640" y="107"/>
                    <a:pt x="4550" y="0"/>
                    <a:pt x="44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8" name="Tabla 17">
            <a:extLst>
              <a:ext uri="{FF2B5EF4-FFF2-40B4-BE49-F238E27FC236}">
                <a16:creationId xmlns:a16="http://schemas.microsoft.com/office/drawing/2014/main" id="{E716C313-9FBF-BEFF-9B2D-01BDE3A8C5BE}"/>
              </a:ext>
            </a:extLst>
          </p:cNvPr>
          <p:cNvGraphicFramePr>
            <a:graphicFrameLocks noGrp="1"/>
          </p:cNvGraphicFramePr>
          <p:nvPr>
            <p:extLst>
              <p:ext uri="{D42A27DB-BD31-4B8C-83A1-F6EECF244321}">
                <p14:modId xmlns:p14="http://schemas.microsoft.com/office/powerpoint/2010/main" val="1504103763"/>
              </p:ext>
            </p:extLst>
          </p:nvPr>
        </p:nvGraphicFramePr>
        <p:xfrm>
          <a:off x="3474602" y="1113891"/>
          <a:ext cx="4981415" cy="1645920"/>
        </p:xfrm>
        <a:graphic>
          <a:graphicData uri="http://schemas.openxmlformats.org/drawingml/2006/table">
            <a:tbl>
              <a:tblPr firstRow="1" bandRow="1">
                <a:tableStyleId>{2D5ABB26-0587-4C30-8999-92F81FD0307C}</a:tableStyleId>
              </a:tblPr>
              <a:tblGrid>
                <a:gridCol w="1323815">
                  <a:extLst>
                    <a:ext uri="{9D8B030D-6E8A-4147-A177-3AD203B41FA5}">
                      <a16:colId xmlns:a16="http://schemas.microsoft.com/office/drawing/2014/main" val="4176757809"/>
                    </a:ext>
                  </a:extLst>
                </a:gridCol>
                <a:gridCol w="1242646">
                  <a:extLst>
                    <a:ext uri="{9D8B030D-6E8A-4147-A177-3AD203B41FA5}">
                      <a16:colId xmlns:a16="http://schemas.microsoft.com/office/drawing/2014/main" val="2664042988"/>
                    </a:ext>
                  </a:extLst>
                </a:gridCol>
                <a:gridCol w="1242646">
                  <a:extLst>
                    <a:ext uri="{9D8B030D-6E8A-4147-A177-3AD203B41FA5}">
                      <a16:colId xmlns:a16="http://schemas.microsoft.com/office/drawing/2014/main" val="3751122302"/>
                    </a:ext>
                  </a:extLst>
                </a:gridCol>
                <a:gridCol w="1172308">
                  <a:extLst>
                    <a:ext uri="{9D8B030D-6E8A-4147-A177-3AD203B41FA5}">
                      <a16:colId xmlns:a16="http://schemas.microsoft.com/office/drawing/2014/main" val="1428777431"/>
                    </a:ext>
                  </a:extLst>
                </a:gridCol>
              </a:tblGrid>
              <a:tr h="339746">
                <a:tc>
                  <a:txBody>
                    <a:bodyPr/>
                    <a:lstStyle/>
                    <a:p>
                      <a:pPr algn="ctr"/>
                      <a:endParaRPr lang="es-ES_tradnl"/>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722726"/>
                  </a:ext>
                </a:extLst>
              </a:tr>
              <a:tr h="586412">
                <a:tc>
                  <a:txBody>
                    <a:bodyPr/>
                    <a:lstStyle/>
                    <a:p>
                      <a:pPr algn="ctr"/>
                      <a:r>
                        <a:rPr lang="es-ES_tradnl">
                          <a:solidFill>
                            <a:schemeClr val="bg1"/>
                          </a:solidFill>
                        </a:rPr>
                        <a:t>Cantidad de solicitudes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ES_tradnl"/>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7729998"/>
                  </a:ext>
                </a:extLst>
              </a:tr>
              <a:tr h="586412">
                <a:tc>
                  <a:txBody>
                    <a:bodyPr/>
                    <a:lstStyle/>
                    <a:p>
                      <a:pPr algn="ctr"/>
                      <a:r>
                        <a:rPr lang="es-ES_tradnl">
                          <a:solidFill>
                            <a:schemeClr val="bg1"/>
                          </a:solidFill>
                        </a:rPr>
                        <a:t>Desviación estándar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ES_tradnl"/>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7330318"/>
                  </a:ext>
                </a:extLst>
              </a:tr>
            </a:tbl>
          </a:graphicData>
        </a:graphic>
      </p:graphicFrame>
      <p:cxnSp>
        <p:nvCxnSpPr>
          <p:cNvPr id="30" name="Straight Arrow Connector 29">
            <a:extLst>
              <a:ext uri="{FF2B5EF4-FFF2-40B4-BE49-F238E27FC236}">
                <a16:creationId xmlns:a16="http://schemas.microsoft.com/office/drawing/2014/main" id="{3BA7BCD1-6DC7-B0AB-DC1C-8F9F86A3EEB9}"/>
              </a:ext>
            </a:extLst>
          </p:cNvPr>
          <p:cNvCxnSpPr>
            <a:cxnSpLocks/>
          </p:cNvCxnSpPr>
          <p:nvPr/>
        </p:nvCxnSpPr>
        <p:spPr>
          <a:xfrm>
            <a:off x="4957810" y="4900135"/>
            <a:ext cx="1969083" cy="0"/>
          </a:xfrm>
          <a:prstGeom prst="straightConnector1">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2" name="Marcador de número de diapositiva 1">
            <a:extLst>
              <a:ext uri="{FF2B5EF4-FFF2-40B4-BE49-F238E27FC236}">
                <a16:creationId xmlns:a16="http://schemas.microsoft.com/office/drawing/2014/main" id="{187D961C-F314-1A2B-124D-CF1FEE07C080}"/>
              </a:ext>
            </a:extLst>
          </p:cNvPr>
          <p:cNvSpPr>
            <a:spLocks noGrp="1"/>
          </p:cNvSpPr>
          <p:nvPr>
            <p:ph type="sldNum" sz="quarter" idx="12"/>
          </p:nvPr>
        </p:nvSpPr>
        <p:spPr/>
        <p:txBody>
          <a:bodyPr/>
          <a:lstStyle/>
          <a:p>
            <a:fld id="{4D6B71C8-6ADD-42EE-9728-D96CC2FBCF5E}" type="slidenum">
              <a:rPr lang="es-CO" smtClean="0"/>
              <a:t>29</a:t>
            </a:fld>
            <a:endParaRPr lang="es-CO"/>
          </a:p>
        </p:txBody>
      </p:sp>
    </p:spTree>
    <p:extLst>
      <p:ext uri="{BB962C8B-B14F-4D97-AF65-F5344CB8AC3E}">
        <p14:creationId xmlns:p14="http://schemas.microsoft.com/office/powerpoint/2010/main" val="65992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6;p34">
            <a:extLst>
              <a:ext uri="{FF2B5EF4-FFF2-40B4-BE49-F238E27FC236}">
                <a16:creationId xmlns:a16="http://schemas.microsoft.com/office/drawing/2014/main" id="{8C072F5A-B728-818A-529A-ADA45F50C86D}"/>
              </a:ext>
            </a:extLst>
          </p:cNvPr>
          <p:cNvSpPr/>
          <p:nvPr/>
        </p:nvSpPr>
        <p:spPr>
          <a:xfrm>
            <a:off x="5131943" y="1858524"/>
            <a:ext cx="4305646" cy="428700"/>
          </a:xfrm>
          <a:prstGeom prst="roundRect">
            <a:avLst>
              <a:gd name="adj" fmla="val 50000"/>
            </a:avLst>
          </a:prstGeom>
          <a:solidFill>
            <a:srgbClr val="0B1EBE">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70086"/>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2" name="Google Shape;164;p34">
            <a:extLst>
              <a:ext uri="{FF2B5EF4-FFF2-40B4-BE49-F238E27FC236}">
                <a16:creationId xmlns:a16="http://schemas.microsoft.com/office/drawing/2014/main" id="{9792D82F-E544-3DDB-2C1C-E04E00722E8D}"/>
              </a:ext>
            </a:extLst>
          </p:cNvPr>
          <p:cNvSpPr/>
          <p:nvPr/>
        </p:nvSpPr>
        <p:spPr>
          <a:xfrm>
            <a:off x="474192" y="417279"/>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3" name="Google Shape;165;p34">
            <a:extLst>
              <a:ext uri="{FF2B5EF4-FFF2-40B4-BE49-F238E27FC236}">
                <a16:creationId xmlns:a16="http://schemas.microsoft.com/office/drawing/2014/main" id="{8045A601-AAC7-EB4B-C6FE-17242A2EE921}"/>
              </a:ext>
            </a:extLst>
          </p:cNvPr>
          <p:cNvSpPr/>
          <p:nvPr/>
        </p:nvSpPr>
        <p:spPr>
          <a:xfrm>
            <a:off x="4037096" y="420145"/>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6EBA13C6-946B-A1EE-9A6F-460EBD78AFE8}"/>
              </a:ext>
            </a:extLst>
          </p:cNvPr>
          <p:cNvSpPr/>
          <p:nvPr/>
        </p:nvSpPr>
        <p:spPr>
          <a:xfrm>
            <a:off x="1854688" y="417279"/>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6CB3A9F-DABD-BB9E-B10B-D128668058C0}"/>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EA9C7980-2CCB-E5CB-AE28-D39D38FB2534}"/>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10" name="Google Shape;168;p34">
            <a:extLst>
              <a:ext uri="{FF2B5EF4-FFF2-40B4-BE49-F238E27FC236}">
                <a16:creationId xmlns:a16="http://schemas.microsoft.com/office/drawing/2014/main" id="{EF0D8738-DC2C-E353-CB83-3DE7B5C14549}"/>
              </a:ext>
            </a:extLst>
          </p:cNvPr>
          <p:cNvGrpSpPr/>
          <p:nvPr/>
        </p:nvGrpSpPr>
        <p:grpSpPr>
          <a:xfrm>
            <a:off x="11041436" y="660642"/>
            <a:ext cx="400630" cy="80100"/>
            <a:chOff x="7956593" y="610725"/>
            <a:chExt cx="400630" cy="80100"/>
          </a:xfrm>
        </p:grpSpPr>
        <p:sp>
          <p:nvSpPr>
            <p:cNvPr id="11" name="Google Shape;169;p34">
              <a:extLst>
                <a:ext uri="{FF2B5EF4-FFF2-40B4-BE49-F238E27FC236}">
                  <a16:creationId xmlns:a16="http://schemas.microsoft.com/office/drawing/2014/main" id="{0677C60C-7361-8427-3E3E-D3BE88A31CBC}"/>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2" name="Google Shape;170;p34">
              <a:extLst>
                <a:ext uri="{FF2B5EF4-FFF2-40B4-BE49-F238E27FC236}">
                  <a16:creationId xmlns:a16="http://schemas.microsoft.com/office/drawing/2014/main" id="{198B8223-2F28-7494-759B-5564EE7428DA}"/>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3" name="Google Shape;171;p34">
              <a:extLst>
                <a:ext uri="{FF2B5EF4-FFF2-40B4-BE49-F238E27FC236}">
                  <a16:creationId xmlns:a16="http://schemas.microsoft.com/office/drawing/2014/main" id="{7B0AD792-97AB-AF8B-F86E-20B74AE255A0}"/>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4" name="Picture 13" descr="Resultado de imagen para logo de los andes png">
            <a:extLst>
              <a:ext uri="{FF2B5EF4-FFF2-40B4-BE49-F238E27FC236}">
                <a16:creationId xmlns:a16="http://schemas.microsoft.com/office/drawing/2014/main" id="{B2013416-F2A9-7BA9-F07E-9BA7594821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295" y="320919"/>
            <a:ext cx="981710" cy="293370"/>
          </a:xfrm>
          <a:prstGeom prst="rect">
            <a:avLst/>
          </a:prstGeom>
          <a:noFill/>
        </p:spPr>
      </p:pic>
      <p:sp>
        <p:nvSpPr>
          <p:cNvPr id="4" name="Google Shape;166;p34">
            <a:extLst>
              <a:ext uri="{FF2B5EF4-FFF2-40B4-BE49-F238E27FC236}">
                <a16:creationId xmlns:a16="http://schemas.microsoft.com/office/drawing/2014/main" id="{0A36B808-0F50-867B-9440-4897C1D343E7}"/>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75649C74-CA07-348A-0254-EB1755E995A7}"/>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5" name="Google Shape;166;p34">
            <a:extLst>
              <a:ext uri="{FF2B5EF4-FFF2-40B4-BE49-F238E27FC236}">
                <a16:creationId xmlns:a16="http://schemas.microsoft.com/office/drawing/2014/main" id="{50C5295D-604D-F87E-99A1-D5DE03AE7428}"/>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6" name="Google Shape;166;p34">
            <a:extLst>
              <a:ext uri="{FF2B5EF4-FFF2-40B4-BE49-F238E27FC236}">
                <a16:creationId xmlns:a16="http://schemas.microsoft.com/office/drawing/2014/main" id="{961E998D-2E7C-DDF9-A3C5-E8B93B2A81FE}"/>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7" name="Google Shape;166;p34">
            <a:extLst>
              <a:ext uri="{FF2B5EF4-FFF2-40B4-BE49-F238E27FC236}">
                <a16:creationId xmlns:a16="http://schemas.microsoft.com/office/drawing/2014/main" id="{14C843BB-C15E-8AEA-A252-3EF100DB7F28}"/>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8" name="Marcador de número de diapositiva 17">
            <a:extLst>
              <a:ext uri="{FF2B5EF4-FFF2-40B4-BE49-F238E27FC236}">
                <a16:creationId xmlns:a16="http://schemas.microsoft.com/office/drawing/2014/main" id="{C79A1E80-B10C-9C59-9B67-9C8F1949639B}"/>
              </a:ext>
            </a:extLst>
          </p:cNvPr>
          <p:cNvSpPr>
            <a:spLocks noGrp="1"/>
          </p:cNvSpPr>
          <p:nvPr>
            <p:ph type="sldNum" sz="quarter" idx="12"/>
          </p:nvPr>
        </p:nvSpPr>
        <p:spPr/>
        <p:txBody>
          <a:bodyPr/>
          <a:lstStyle/>
          <a:p>
            <a:fld id="{4D6B71C8-6ADD-42EE-9728-D96CC2FBCF5E}" type="slidenum">
              <a:rPr lang="es-CO" smtClean="0"/>
              <a:t>3</a:t>
            </a:fld>
            <a:endParaRPr lang="es-CO"/>
          </a:p>
        </p:txBody>
      </p:sp>
    </p:spTree>
    <p:extLst>
      <p:ext uri="{BB962C8B-B14F-4D97-AF65-F5344CB8AC3E}">
        <p14:creationId xmlns:p14="http://schemas.microsoft.com/office/powerpoint/2010/main" val="825163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39">
            <a:extLst>
              <a:ext uri="{FF2B5EF4-FFF2-40B4-BE49-F238E27FC236}">
                <a16:creationId xmlns:a16="http://schemas.microsoft.com/office/drawing/2014/main" id="{2298C841-FC8A-C01F-BE0C-00EED9509E50}"/>
              </a:ext>
            </a:extLst>
          </p:cNvPr>
          <p:cNvSpPr/>
          <p:nvPr/>
        </p:nvSpPr>
        <p:spPr>
          <a:xfrm>
            <a:off x="301211" y="1336067"/>
            <a:ext cx="9330785" cy="4350796"/>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ángulo 39">
            <a:extLst>
              <a:ext uri="{FF2B5EF4-FFF2-40B4-BE49-F238E27FC236}">
                <a16:creationId xmlns:a16="http://schemas.microsoft.com/office/drawing/2014/main" id="{8571D8B6-608B-2FE1-B13A-093F60075F1F}"/>
              </a:ext>
            </a:extLst>
          </p:cNvPr>
          <p:cNvSpPr/>
          <p:nvPr/>
        </p:nvSpPr>
        <p:spPr>
          <a:xfrm>
            <a:off x="517223" y="1961141"/>
            <a:ext cx="8874203" cy="3550669"/>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Google Shape;165;p34">
            <a:extLst>
              <a:ext uri="{FF2B5EF4-FFF2-40B4-BE49-F238E27FC236}">
                <a16:creationId xmlns:a16="http://schemas.microsoft.com/office/drawing/2014/main" id="{1239BCA2-559A-72EB-5CBF-70FFC34EE862}"/>
              </a:ext>
            </a:extLst>
          </p:cNvPr>
          <p:cNvSpPr/>
          <p:nvPr/>
        </p:nvSpPr>
        <p:spPr>
          <a:xfrm>
            <a:off x="474192" y="298309"/>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final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167" name="Google Shape;166;p34">
            <a:extLst>
              <a:ext uri="{FF2B5EF4-FFF2-40B4-BE49-F238E27FC236}">
                <a16:creationId xmlns:a16="http://schemas.microsoft.com/office/drawing/2014/main" id="{1612A817-50A6-5E52-ABC6-76C0768EE9E7}"/>
              </a:ext>
            </a:extLst>
          </p:cNvPr>
          <p:cNvSpPr/>
          <p:nvPr/>
        </p:nvSpPr>
        <p:spPr>
          <a:xfrm>
            <a:off x="7758331" y="1014191"/>
            <a:ext cx="2199884"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ALGORITMO GREEDY</a:t>
            </a:r>
          </a:p>
        </p:txBody>
      </p:sp>
      <p:sp>
        <p:nvSpPr>
          <p:cNvPr id="3" name="CuadroTexto 105">
            <a:extLst>
              <a:ext uri="{FF2B5EF4-FFF2-40B4-BE49-F238E27FC236}">
                <a16:creationId xmlns:a16="http://schemas.microsoft.com/office/drawing/2014/main" id="{2EA170E6-1E8D-5AFE-235B-D1ECF7DA5C29}"/>
              </a:ext>
            </a:extLst>
          </p:cNvPr>
          <p:cNvSpPr txBox="1"/>
          <p:nvPr/>
        </p:nvSpPr>
        <p:spPr>
          <a:xfrm>
            <a:off x="1281007" y="2073230"/>
            <a:ext cx="7182864" cy="338554"/>
          </a:xfrm>
          <a:prstGeom prst="rect">
            <a:avLst/>
          </a:prstGeom>
          <a:noFill/>
        </p:spPr>
        <p:txBody>
          <a:bodyPr wrap="square" rtlCol="0">
            <a:spAutoFit/>
          </a:bodyPr>
          <a:lstStyle/>
          <a:p>
            <a:pPr algn="ctr"/>
            <a:r>
              <a:rPr lang="es-ES_tradnl" sz="1600" b="1">
                <a:solidFill>
                  <a:schemeClr val="accent2"/>
                </a:solidFill>
              </a:rPr>
              <a:t>Médicos</a:t>
            </a:r>
            <a:r>
              <a:rPr lang="es-ES_tradnl" sz="1600">
                <a:solidFill>
                  <a:schemeClr val="accent2"/>
                </a:solidFill>
              </a:rPr>
              <a:t> que al minuto de llegada de la solicitud están dentro de su </a:t>
            </a:r>
            <a:r>
              <a:rPr lang="es-ES_tradnl" sz="1600" b="1">
                <a:solidFill>
                  <a:schemeClr val="accent2"/>
                </a:solidFill>
              </a:rPr>
              <a:t>jornada laboral </a:t>
            </a:r>
          </a:p>
        </p:txBody>
      </p:sp>
      <p:sp>
        <p:nvSpPr>
          <p:cNvPr id="10" name="Rectángulo 39">
            <a:extLst>
              <a:ext uri="{FF2B5EF4-FFF2-40B4-BE49-F238E27FC236}">
                <a16:creationId xmlns:a16="http://schemas.microsoft.com/office/drawing/2014/main" id="{488B7B77-5122-A098-6637-2BD6C586623F}"/>
              </a:ext>
            </a:extLst>
          </p:cNvPr>
          <p:cNvSpPr/>
          <p:nvPr/>
        </p:nvSpPr>
        <p:spPr>
          <a:xfrm>
            <a:off x="727441" y="2695905"/>
            <a:ext cx="4129069" cy="2613366"/>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CuadroTexto 105">
            <a:extLst>
              <a:ext uri="{FF2B5EF4-FFF2-40B4-BE49-F238E27FC236}">
                <a16:creationId xmlns:a16="http://schemas.microsoft.com/office/drawing/2014/main" id="{61434DFA-8819-2E9E-83F4-3DB846B99723}"/>
              </a:ext>
            </a:extLst>
          </p:cNvPr>
          <p:cNvSpPr txBox="1"/>
          <p:nvPr/>
        </p:nvSpPr>
        <p:spPr>
          <a:xfrm>
            <a:off x="854701" y="2862987"/>
            <a:ext cx="3874548" cy="523220"/>
          </a:xfrm>
          <a:prstGeom prst="rect">
            <a:avLst/>
          </a:prstGeom>
          <a:noFill/>
        </p:spPr>
        <p:txBody>
          <a:bodyPr wrap="square" rtlCol="0">
            <a:spAutoFit/>
          </a:bodyPr>
          <a:lstStyle/>
          <a:p>
            <a:pPr algn="ctr"/>
            <a:r>
              <a:rPr lang="es-ES_tradnl" sz="1400">
                <a:solidFill>
                  <a:schemeClr val="accent6">
                    <a:lumMod val="75000"/>
                  </a:schemeClr>
                </a:solidFill>
              </a:rPr>
              <a:t>Estado de los </a:t>
            </a:r>
            <a:r>
              <a:rPr lang="es-ES_tradnl" sz="1400" b="1">
                <a:solidFill>
                  <a:schemeClr val="accent6">
                    <a:lumMod val="75000"/>
                  </a:schemeClr>
                </a:solidFill>
              </a:rPr>
              <a:t>Médicos = DISPONIBLE </a:t>
            </a:r>
            <a:r>
              <a:rPr lang="es-ES_tradnl" sz="1400">
                <a:solidFill>
                  <a:schemeClr val="accent6">
                    <a:lumMod val="75000"/>
                  </a:schemeClr>
                </a:solidFill>
              </a:rPr>
              <a:t>(Libre al minuto de llegada de la solicitud) </a:t>
            </a:r>
          </a:p>
        </p:txBody>
      </p:sp>
      <p:sp>
        <p:nvSpPr>
          <p:cNvPr id="29" name="CuadroTexto 105">
            <a:extLst>
              <a:ext uri="{FF2B5EF4-FFF2-40B4-BE49-F238E27FC236}">
                <a16:creationId xmlns:a16="http://schemas.microsoft.com/office/drawing/2014/main" id="{920554C5-B3A4-6A08-F992-DA8932E7B882}"/>
              </a:ext>
            </a:extLst>
          </p:cNvPr>
          <p:cNvSpPr txBox="1"/>
          <p:nvPr/>
        </p:nvSpPr>
        <p:spPr>
          <a:xfrm>
            <a:off x="3801810" y="1447866"/>
            <a:ext cx="2462918" cy="338554"/>
          </a:xfrm>
          <a:prstGeom prst="rect">
            <a:avLst/>
          </a:prstGeom>
          <a:noFill/>
          <a:ln>
            <a:noFill/>
          </a:ln>
        </p:spPr>
        <p:txBody>
          <a:bodyPr wrap="none" rtlCol="0">
            <a:spAutoFit/>
          </a:bodyPr>
          <a:lstStyle/>
          <a:p>
            <a:pPr algn="ctr"/>
            <a:r>
              <a:rPr lang="es-ES_tradnl" sz="1600" b="1">
                <a:solidFill>
                  <a:schemeClr val="accent4"/>
                </a:solidFill>
              </a:rPr>
              <a:t>Base de médicos Completa</a:t>
            </a:r>
          </a:p>
        </p:txBody>
      </p:sp>
      <p:sp>
        <p:nvSpPr>
          <p:cNvPr id="30" name="Rectángulo 39">
            <a:extLst>
              <a:ext uri="{FF2B5EF4-FFF2-40B4-BE49-F238E27FC236}">
                <a16:creationId xmlns:a16="http://schemas.microsoft.com/office/drawing/2014/main" id="{3934ADB4-81CA-5F65-A048-BDEB956C3304}"/>
              </a:ext>
            </a:extLst>
          </p:cNvPr>
          <p:cNvSpPr/>
          <p:nvPr/>
        </p:nvSpPr>
        <p:spPr>
          <a:xfrm>
            <a:off x="4995420" y="2695905"/>
            <a:ext cx="4173332" cy="2613366"/>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CuadroTexto 105">
            <a:extLst>
              <a:ext uri="{FF2B5EF4-FFF2-40B4-BE49-F238E27FC236}">
                <a16:creationId xmlns:a16="http://schemas.microsoft.com/office/drawing/2014/main" id="{B534FA3D-990A-4E82-DD1C-F979F5ED53DA}"/>
              </a:ext>
            </a:extLst>
          </p:cNvPr>
          <p:cNvSpPr txBox="1"/>
          <p:nvPr/>
        </p:nvSpPr>
        <p:spPr>
          <a:xfrm>
            <a:off x="5140751" y="2862987"/>
            <a:ext cx="3874548" cy="523220"/>
          </a:xfrm>
          <a:prstGeom prst="rect">
            <a:avLst/>
          </a:prstGeom>
          <a:noFill/>
        </p:spPr>
        <p:txBody>
          <a:bodyPr wrap="square" rtlCol="0">
            <a:spAutoFit/>
          </a:bodyPr>
          <a:lstStyle/>
          <a:p>
            <a:pPr algn="ctr"/>
            <a:r>
              <a:rPr lang="es-ES_tradnl" sz="1400">
                <a:solidFill>
                  <a:schemeClr val="accent6">
                    <a:lumMod val="75000"/>
                  </a:schemeClr>
                </a:solidFill>
              </a:rPr>
              <a:t>Estado de los </a:t>
            </a:r>
            <a:r>
              <a:rPr lang="es-ES_tradnl" sz="1400" b="1">
                <a:solidFill>
                  <a:schemeClr val="accent6">
                    <a:lumMod val="75000"/>
                  </a:schemeClr>
                </a:solidFill>
              </a:rPr>
              <a:t>Médicos = NO DISPONIBLE </a:t>
            </a:r>
            <a:r>
              <a:rPr lang="es-ES_tradnl" sz="1400">
                <a:solidFill>
                  <a:schemeClr val="accent6">
                    <a:lumMod val="75000"/>
                  </a:schemeClr>
                </a:solidFill>
              </a:rPr>
              <a:t>(No está libre al minuto de llegada de la solicitud) </a:t>
            </a:r>
          </a:p>
        </p:txBody>
      </p:sp>
      <p:sp>
        <p:nvSpPr>
          <p:cNvPr id="32" name="Rectángulo 39">
            <a:extLst>
              <a:ext uri="{FF2B5EF4-FFF2-40B4-BE49-F238E27FC236}">
                <a16:creationId xmlns:a16="http://schemas.microsoft.com/office/drawing/2014/main" id="{EBFD94E9-F98E-D81B-27DA-3273BAA23E76}"/>
              </a:ext>
            </a:extLst>
          </p:cNvPr>
          <p:cNvSpPr/>
          <p:nvPr/>
        </p:nvSpPr>
        <p:spPr>
          <a:xfrm>
            <a:off x="5276834" y="3656352"/>
            <a:ext cx="1653746" cy="1418744"/>
          </a:xfrm>
          <a:prstGeom prst="rect">
            <a:avLst/>
          </a:prstGeom>
          <a:noFill/>
          <a:ln w="28575">
            <a:solidFill>
              <a:srgbClr val="0B1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Google Shape;166;p34">
            <a:extLst>
              <a:ext uri="{FF2B5EF4-FFF2-40B4-BE49-F238E27FC236}">
                <a16:creationId xmlns:a16="http://schemas.microsoft.com/office/drawing/2014/main" id="{9AAAEA2E-5038-B3AC-E2E1-DD4D40526BEC}"/>
              </a:ext>
            </a:extLst>
          </p:cNvPr>
          <p:cNvSpPr/>
          <p:nvPr/>
        </p:nvSpPr>
        <p:spPr>
          <a:xfrm>
            <a:off x="5485490" y="4602814"/>
            <a:ext cx="1236434"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Prioridad </a:t>
            </a:r>
          </a:p>
        </p:txBody>
      </p:sp>
      <p:sp>
        <p:nvSpPr>
          <p:cNvPr id="35" name="CuadroTexto 105">
            <a:extLst>
              <a:ext uri="{FF2B5EF4-FFF2-40B4-BE49-F238E27FC236}">
                <a16:creationId xmlns:a16="http://schemas.microsoft.com/office/drawing/2014/main" id="{292C2810-6A19-414F-85FD-48D1E09DFAC2}"/>
              </a:ext>
            </a:extLst>
          </p:cNvPr>
          <p:cNvSpPr txBox="1"/>
          <p:nvPr/>
        </p:nvSpPr>
        <p:spPr>
          <a:xfrm>
            <a:off x="5230006" y="3760251"/>
            <a:ext cx="1749531" cy="738664"/>
          </a:xfrm>
          <a:prstGeom prst="rect">
            <a:avLst/>
          </a:prstGeom>
          <a:noFill/>
          <a:ln>
            <a:noFill/>
          </a:ln>
        </p:spPr>
        <p:txBody>
          <a:bodyPr wrap="square" rtlCol="0">
            <a:spAutoFit/>
          </a:bodyPr>
          <a:lstStyle/>
          <a:p>
            <a:pPr algn="ctr"/>
            <a:r>
              <a:rPr lang="es-ES_tradnl" sz="1400" b="1">
                <a:solidFill>
                  <a:srgbClr val="0B1EBE"/>
                </a:solidFill>
              </a:rPr>
              <a:t>Médicos</a:t>
            </a:r>
            <a:r>
              <a:rPr lang="es-ES_tradnl" sz="1400">
                <a:solidFill>
                  <a:srgbClr val="0B1EBE"/>
                </a:solidFill>
              </a:rPr>
              <a:t> que cumplen con los </a:t>
            </a:r>
            <a:r>
              <a:rPr lang="es-ES_tradnl" sz="1400" b="1">
                <a:solidFill>
                  <a:srgbClr val="0B1EBE"/>
                </a:solidFill>
              </a:rPr>
              <a:t>tiempos contratados </a:t>
            </a:r>
          </a:p>
        </p:txBody>
      </p:sp>
      <p:sp>
        <p:nvSpPr>
          <p:cNvPr id="36" name="Rectángulo 39">
            <a:extLst>
              <a:ext uri="{FF2B5EF4-FFF2-40B4-BE49-F238E27FC236}">
                <a16:creationId xmlns:a16="http://schemas.microsoft.com/office/drawing/2014/main" id="{B80DDCD3-D5CF-89B8-435E-7684010B6262}"/>
              </a:ext>
            </a:extLst>
          </p:cNvPr>
          <p:cNvSpPr/>
          <p:nvPr/>
        </p:nvSpPr>
        <p:spPr>
          <a:xfrm>
            <a:off x="7255224" y="3656352"/>
            <a:ext cx="1653747" cy="1418744"/>
          </a:xfrm>
          <a:prstGeom prst="rect">
            <a:avLst/>
          </a:prstGeom>
          <a:noFill/>
          <a:ln w="28575">
            <a:solidFill>
              <a:srgbClr val="0B1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CuadroTexto 105">
            <a:extLst>
              <a:ext uri="{FF2B5EF4-FFF2-40B4-BE49-F238E27FC236}">
                <a16:creationId xmlns:a16="http://schemas.microsoft.com/office/drawing/2014/main" id="{B2227FCC-339F-D23F-18D1-DC20005BC41A}"/>
              </a:ext>
            </a:extLst>
          </p:cNvPr>
          <p:cNvSpPr txBox="1"/>
          <p:nvPr/>
        </p:nvSpPr>
        <p:spPr>
          <a:xfrm>
            <a:off x="7204470" y="3736861"/>
            <a:ext cx="1749531" cy="738664"/>
          </a:xfrm>
          <a:prstGeom prst="rect">
            <a:avLst/>
          </a:prstGeom>
          <a:noFill/>
          <a:ln>
            <a:noFill/>
          </a:ln>
        </p:spPr>
        <p:txBody>
          <a:bodyPr wrap="square" rtlCol="0">
            <a:spAutoFit/>
          </a:bodyPr>
          <a:lstStyle/>
          <a:p>
            <a:pPr algn="ctr"/>
            <a:r>
              <a:rPr lang="es-ES_tradnl" sz="1400" b="1">
                <a:solidFill>
                  <a:srgbClr val="0B1EBE"/>
                </a:solidFill>
              </a:rPr>
              <a:t>Médicos</a:t>
            </a:r>
            <a:r>
              <a:rPr lang="es-ES_tradnl" sz="1400">
                <a:solidFill>
                  <a:srgbClr val="0B1EBE"/>
                </a:solidFill>
              </a:rPr>
              <a:t> que NO cumplen con los </a:t>
            </a:r>
            <a:r>
              <a:rPr lang="es-ES_tradnl" sz="1400" b="1">
                <a:solidFill>
                  <a:srgbClr val="0B1EBE"/>
                </a:solidFill>
              </a:rPr>
              <a:t>tiempos contratados </a:t>
            </a:r>
          </a:p>
        </p:txBody>
      </p:sp>
      <p:sp>
        <p:nvSpPr>
          <p:cNvPr id="52" name="Rectángulo 39">
            <a:extLst>
              <a:ext uri="{FF2B5EF4-FFF2-40B4-BE49-F238E27FC236}">
                <a16:creationId xmlns:a16="http://schemas.microsoft.com/office/drawing/2014/main" id="{EA99564E-1B25-1318-7482-B8F25DE12A81}"/>
              </a:ext>
            </a:extLst>
          </p:cNvPr>
          <p:cNvSpPr/>
          <p:nvPr/>
        </p:nvSpPr>
        <p:spPr>
          <a:xfrm>
            <a:off x="1025686" y="3656352"/>
            <a:ext cx="1653746" cy="1418744"/>
          </a:xfrm>
          <a:prstGeom prst="rect">
            <a:avLst/>
          </a:prstGeom>
          <a:noFill/>
          <a:ln w="28575">
            <a:solidFill>
              <a:srgbClr val="0B1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4" name="CuadroTexto 105">
            <a:extLst>
              <a:ext uri="{FF2B5EF4-FFF2-40B4-BE49-F238E27FC236}">
                <a16:creationId xmlns:a16="http://schemas.microsoft.com/office/drawing/2014/main" id="{BA603E1A-8553-A747-FF72-10564267E11F}"/>
              </a:ext>
            </a:extLst>
          </p:cNvPr>
          <p:cNvSpPr txBox="1"/>
          <p:nvPr/>
        </p:nvSpPr>
        <p:spPr>
          <a:xfrm>
            <a:off x="978858" y="3760251"/>
            <a:ext cx="1749531" cy="738664"/>
          </a:xfrm>
          <a:prstGeom prst="rect">
            <a:avLst/>
          </a:prstGeom>
          <a:noFill/>
          <a:ln>
            <a:noFill/>
          </a:ln>
        </p:spPr>
        <p:txBody>
          <a:bodyPr wrap="square" rtlCol="0">
            <a:spAutoFit/>
          </a:bodyPr>
          <a:lstStyle/>
          <a:p>
            <a:pPr algn="ctr"/>
            <a:r>
              <a:rPr lang="es-ES_tradnl" sz="1400" b="1">
                <a:solidFill>
                  <a:srgbClr val="0B1EBE"/>
                </a:solidFill>
              </a:rPr>
              <a:t>Médicos</a:t>
            </a:r>
            <a:r>
              <a:rPr lang="es-ES_tradnl" sz="1400">
                <a:solidFill>
                  <a:srgbClr val="0B1EBE"/>
                </a:solidFill>
              </a:rPr>
              <a:t> que cumplen con los </a:t>
            </a:r>
            <a:r>
              <a:rPr lang="es-ES_tradnl" sz="1400" b="1">
                <a:solidFill>
                  <a:srgbClr val="0B1EBE"/>
                </a:solidFill>
              </a:rPr>
              <a:t>tiempos contratados </a:t>
            </a:r>
          </a:p>
        </p:txBody>
      </p:sp>
      <p:sp>
        <p:nvSpPr>
          <p:cNvPr id="55" name="Rectángulo 39">
            <a:extLst>
              <a:ext uri="{FF2B5EF4-FFF2-40B4-BE49-F238E27FC236}">
                <a16:creationId xmlns:a16="http://schemas.microsoft.com/office/drawing/2014/main" id="{DE4CFCC7-8332-3E5C-A674-0F2AEE526FA5}"/>
              </a:ext>
            </a:extLst>
          </p:cNvPr>
          <p:cNvSpPr/>
          <p:nvPr/>
        </p:nvSpPr>
        <p:spPr>
          <a:xfrm>
            <a:off x="3004076" y="3656352"/>
            <a:ext cx="1653747" cy="1418744"/>
          </a:xfrm>
          <a:prstGeom prst="rect">
            <a:avLst/>
          </a:prstGeom>
          <a:noFill/>
          <a:ln w="28575">
            <a:solidFill>
              <a:srgbClr val="0B1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7" name="CuadroTexto 105">
            <a:extLst>
              <a:ext uri="{FF2B5EF4-FFF2-40B4-BE49-F238E27FC236}">
                <a16:creationId xmlns:a16="http://schemas.microsoft.com/office/drawing/2014/main" id="{B422E475-DF37-E057-B92E-D8238978B6F2}"/>
              </a:ext>
            </a:extLst>
          </p:cNvPr>
          <p:cNvSpPr txBox="1"/>
          <p:nvPr/>
        </p:nvSpPr>
        <p:spPr>
          <a:xfrm>
            <a:off x="2953322" y="3736861"/>
            <a:ext cx="1749531" cy="738664"/>
          </a:xfrm>
          <a:prstGeom prst="rect">
            <a:avLst/>
          </a:prstGeom>
          <a:noFill/>
          <a:ln>
            <a:noFill/>
          </a:ln>
        </p:spPr>
        <p:txBody>
          <a:bodyPr wrap="square" rtlCol="0">
            <a:spAutoFit/>
          </a:bodyPr>
          <a:lstStyle/>
          <a:p>
            <a:pPr algn="ctr"/>
            <a:r>
              <a:rPr lang="es-ES_tradnl" sz="1400" b="1">
                <a:solidFill>
                  <a:srgbClr val="0B1EBE"/>
                </a:solidFill>
              </a:rPr>
              <a:t>Médicos</a:t>
            </a:r>
            <a:r>
              <a:rPr lang="es-ES_tradnl" sz="1400">
                <a:solidFill>
                  <a:srgbClr val="0B1EBE"/>
                </a:solidFill>
              </a:rPr>
              <a:t> que NO cumplen con los </a:t>
            </a:r>
            <a:r>
              <a:rPr lang="es-ES_tradnl" sz="1400" b="1">
                <a:solidFill>
                  <a:srgbClr val="0B1EBE"/>
                </a:solidFill>
              </a:rPr>
              <a:t>tiempos contratados </a:t>
            </a:r>
          </a:p>
        </p:txBody>
      </p:sp>
      <p:sp>
        <p:nvSpPr>
          <p:cNvPr id="58" name="Google Shape;164;p34">
            <a:extLst>
              <a:ext uri="{FF2B5EF4-FFF2-40B4-BE49-F238E27FC236}">
                <a16:creationId xmlns:a16="http://schemas.microsoft.com/office/drawing/2014/main" id="{97A363E4-782E-805E-5423-0ACF6FA3006D}"/>
              </a:ext>
            </a:extLst>
          </p:cNvPr>
          <p:cNvSpPr/>
          <p:nvPr/>
        </p:nvSpPr>
        <p:spPr>
          <a:xfrm>
            <a:off x="772277" y="3422177"/>
            <a:ext cx="508730"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T3</a:t>
            </a:r>
          </a:p>
        </p:txBody>
      </p:sp>
      <p:sp>
        <p:nvSpPr>
          <p:cNvPr id="62" name="Google Shape;164;p34">
            <a:extLst>
              <a:ext uri="{FF2B5EF4-FFF2-40B4-BE49-F238E27FC236}">
                <a16:creationId xmlns:a16="http://schemas.microsoft.com/office/drawing/2014/main" id="{547B8C26-09FA-CE8F-7ED6-92F49C4A3873}"/>
              </a:ext>
            </a:extLst>
          </p:cNvPr>
          <p:cNvSpPr/>
          <p:nvPr/>
        </p:nvSpPr>
        <p:spPr>
          <a:xfrm>
            <a:off x="2755438" y="3422177"/>
            <a:ext cx="508730"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T4</a:t>
            </a:r>
          </a:p>
        </p:txBody>
      </p:sp>
      <p:sp>
        <p:nvSpPr>
          <p:cNvPr id="63" name="Google Shape;166;p34">
            <a:extLst>
              <a:ext uri="{FF2B5EF4-FFF2-40B4-BE49-F238E27FC236}">
                <a16:creationId xmlns:a16="http://schemas.microsoft.com/office/drawing/2014/main" id="{F6747E7C-11FD-74E3-2D8D-CA0CAF6C7499}"/>
              </a:ext>
            </a:extLst>
          </p:cNvPr>
          <p:cNvSpPr/>
          <p:nvPr/>
        </p:nvSpPr>
        <p:spPr>
          <a:xfrm>
            <a:off x="7298577" y="4604398"/>
            <a:ext cx="1561316"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Menor Tiempo</a:t>
            </a:r>
          </a:p>
        </p:txBody>
      </p:sp>
      <p:sp>
        <p:nvSpPr>
          <p:cNvPr id="64" name="Google Shape;166;p34">
            <a:extLst>
              <a:ext uri="{FF2B5EF4-FFF2-40B4-BE49-F238E27FC236}">
                <a16:creationId xmlns:a16="http://schemas.microsoft.com/office/drawing/2014/main" id="{82BC2304-04F9-6675-211F-2068F5598145}"/>
              </a:ext>
            </a:extLst>
          </p:cNvPr>
          <p:cNvSpPr/>
          <p:nvPr/>
        </p:nvSpPr>
        <p:spPr>
          <a:xfrm>
            <a:off x="1247302" y="4594872"/>
            <a:ext cx="1236434"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Prioridad </a:t>
            </a:r>
          </a:p>
        </p:txBody>
      </p:sp>
      <p:sp>
        <p:nvSpPr>
          <p:cNvPr id="65" name="Google Shape;166;p34">
            <a:extLst>
              <a:ext uri="{FF2B5EF4-FFF2-40B4-BE49-F238E27FC236}">
                <a16:creationId xmlns:a16="http://schemas.microsoft.com/office/drawing/2014/main" id="{8CD3203B-4B02-578E-9281-BC4A44107D5C}"/>
              </a:ext>
            </a:extLst>
          </p:cNvPr>
          <p:cNvSpPr/>
          <p:nvPr/>
        </p:nvSpPr>
        <p:spPr>
          <a:xfrm>
            <a:off x="3060389" y="4596456"/>
            <a:ext cx="1561316"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Menor Tiempo</a:t>
            </a:r>
          </a:p>
        </p:txBody>
      </p:sp>
      <p:sp>
        <p:nvSpPr>
          <p:cNvPr id="66" name="Google Shape;164;p34">
            <a:extLst>
              <a:ext uri="{FF2B5EF4-FFF2-40B4-BE49-F238E27FC236}">
                <a16:creationId xmlns:a16="http://schemas.microsoft.com/office/drawing/2014/main" id="{F44B05C4-E3AA-1192-7BD5-4DB228C432E5}"/>
              </a:ext>
            </a:extLst>
          </p:cNvPr>
          <p:cNvSpPr/>
          <p:nvPr/>
        </p:nvSpPr>
        <p:spPr>
          <a:xfrm>
            <a:off x="5051901" y="3422177"/>
            <a:ext cx="508730"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T1</a:t>
            </a:r>
          </a:p>
        </p:txBody>
      </p:sp>
      <p:sp>
        <p:nvSpPr>
          <p:cNvPr id="67" name="Google Shape;164;p34">
            <a:extLst>
              <a:ext uri="{FF2B5EF4-FFF2-40B4-BE49-F238E27FC236}">
                <a16:creationId xmlns:a16="http://schemas.microsoft.com/office/drawing/2014/main" id="{DD1EB265-7628-8A2B-E9F3-D2E181EB3509}"/>
              </a:ext>
            </a:extLst>
          </p:cNvPr>
          <p:cNvSpPr/>
          <p:nvPr/>
        </p:nvSpPr>
        <p:spPr>
          <a:xfrm>
            <a:off x="7009447" y="3433778"/>
            <a:ext cx="508730"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T2</a:t>
            </a:r>
          </a:p>
        </p:txBody>
      </p:sp>
      <p:sp>
        <p:nvSpPr>
          <p:cNvPr id="71" name="Google Shape;166;p34">
            <a:extLst>
              <a:ext uri="{FF2B5EF4-FFF2-40B4-BE49-F238E27FC236}">
                <a16:creationId xmlns:a16="http://schemas.microsoft.com/office/drawing/2014/main" id="{22F7BE50-A6A3-5C43-AC03-45BBBEEF7A3A}"/>
              </a:ext>
            </a:extLst>
          </p:cNvPr>
          <p:cNvSpPr/>
          <p:nvPr/>
        </p:nvSpPr>
        <p:spPr>
          <a:xfrm>
            <a:off x="9958215" y="2313156"/>
            <a:ext cx="1236434"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Prioridad </a:t>
            </a:r>
          </a:p>
        </p:txBody>
      </p:sp>
      <p:sp>
        <p:nvSpPr>
          <p:cNvPr id="73" name="Google Shape;166;p34">
            <a:extLst>
              <a:ext uri="{FF2B5EF4-FFF2-40B4-BE49-F238E27FC236}">
                <a16:creationId xmlns:a16="http://schemas.microsoft.com/office/drawing/2014/main" id="{5AA8E1F9-1B71-6EBA-2801-811A5F4A3FDA}"/>
              </a:ext>
            </a:extLst>
          </p:cNvPr>
          <p:cNvSpPr/>
          <p:nvPr/>
        </p:nvSpPr>
        <p:spPr>
          <a:xfrm>
            <a:off x="9864180" y="4511459"/>
            <a:ext cx="1561316" cy="350227"/>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Menor Tiempo</a:t>
            </a:r>
          </a:p>
        </p:txBody>
      </p:sp>
      <p:sp>
        <p:nvSpPr>
          <p:cNvPr id="74" name="CuadroTexto 4">
            <a:extLst>
              <a:ext uri="{FF2B5EF4-FFF2-40B4-BE49-F238E27FC236}">
                <a16:creationId xmlns:a16="http://schemas.microsoft.com/office/drawing/2014/main" id="{8DAC11F5-A578-D694-F29E-6767AA519C29}"/>
              </a:ext>
            </a:extLst>
          </p:cNvPr>
          <p:cNvSpPr txBox="1"/>
          <p:nvPr/>
        </p:nvSpPr>
        <p:spPr>
          <a:xfrm>
            <a:off x="9864180" y="2774752"/>
            <a:ext cx="2338018" cy="1200329"/>
          </a:xfrm>
          <a:prstGeom prst="rect">
            <a:avLst/>
          </a:prstGeom>
          <a:noFill/>
        </p:spPr>
        <p:txBody>
          <a:bodyPr wrap="square" rtlCol="0">
            <a:spAutoFit/>
          </a:bodyPr>
          <a:lstStyle/>
          <a:p>
            <a:r>
              <a:rPr lang="es-ES_tradnl" b="1"/>
              <a:t>a. </a:t>
            </a:r>
            <a:r>
              <a:rPr lang="es-ES_tradnl"/>
              <a:t>Cantidad de solicitudes asignadas</a:t>
            </a:r>
          </a:p>
          <a:p>
            <a:r>
              <a:rPr lang="es-ES_tradnl" b="1"/>
              <a:t>b. </a:t>
            </a:r>
            <a:r>
              <a:rPr lang="es-ES_tradnl"/>
              <a:t>Tiempo de desplazamiento</a:t>
            </a:r>
          </a:p>
        </p:txBody>
      </p:sp>
      <p:sp>
        <p:nvSpPr>
          <p:cNvPr id="75" name="CuadroTexto 4">
            <a:extLst>
              <a:ext uri="{FF2B5EF4-FFF2-40B4-BE49-F238E27FC236}">
                <a16:creationId xmlns:a16="http://schemas.microsoft.com/office/drawing/2014/main" id="{7DF1DF30-9CEA-E68E-3D58-026CE4BDF21E}"/>
              </a:ext>
            </a:extLst>
          </p:cNvPr>
          <p:cNvSpPr txBox="1"/>
          <p:nvPr/>
        </p:nvSpPr>
        <p:spPr>
          <a:xfrm>
            <a:off x="9866019" y="4982753"/>
            <a:ext cx="1702179" cy="646331"/>
          </a:xfrm>
          <a:prstGeom prst="rect">
            <a:avLst/>
          </a:prstGeom>
          <a:noFill/>
        </p:spPr>
        <p:txBody>
          <a:bodyPr wrap="square" rtlCol="0">
            <a:spAutoFit/>
          </a:bodyPr>
          <a:lstStyle/>
          <a:p>
            <a:r>
              <a:rPr lang="es-ES_tradnl" b="1"/>
              <a:t>b. </a:t>
            </a:r>
            <a:r>
              <a:rPr lang="es-ES_tradnl"/>
              <a:t>Tiempo de desplazamiento</a:t>
            </a:r>
          </a:p>
        </p:txBody>
      </p:sp>
      <p:sp>
        <p:nvSpPr>
          <p:cNvPr id="4" name="Google Shape;164;p34">
            <a:extLst>
              <a:ext uri="{FF2B5EF4-FFF2-40B4-BE49-F238E27FC236}">
                <a16:creationId xmlns:a16="http://schemas.microsoft.com/office/drawing/2014/main" id="{FCF3EAA4-DF2D-D0F0-B8DB-3CE5F4B4C719}"/>
              </a:ext>
            </a:extLst>
          </p:cNvPr>
          <p:cNvSpPr/>
          <p:nvPr/>
        </p:nvSpPr>
        <p:spPr>
          <a:xfrm>
            <a:off x="507507" y="1742159"/>
            <a:ext cx="894009" cy="428700"/>
          </a:xfrm>
          <a:prstGeom prst="roundRect">
            <a:avLst>
              <a:gd name="adj" fmla="val 50000"/>
            </a:avLst>
          </a:prstGeom>
          <a:solidFill>
            <a:schemeClr val="accent2"/>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Paso 1</a:t>
            </a:r>
          </a:p>
        </p:txBody>
      </p:sp>
      <p:sp>
        <p:nvSpPr>
          <p:cNvPr id="5" name="Google Shape;164;p34">
            <a:extLst>
              <a:ext uri="{FF2B5EF4-FFF2-40B4-BE49-F238E27FC236}">
                <a16:creationId xmlns:a16="http://schemas.microsoft.com/office/drawing/2014/main" id="{763F097A-80B7-59C6-21D5-F357F0D6F337}"/>
              </a:ext>
            </a:extLst>
          </p:cNvPr>
          <p:cNvSpPr/>
          <p:nvPr/>
        </p:nvSpPr>
        <p:spPr>
          <a:xfrm>
            <a:off x="686771" y="2415991"/>
            <a:ext cx="894009" cy="428700"/>
          </a:xfrm>
          <a:prstGeom prst="roundRect">
            <a:avLst>
              <a:gd name="adj" fmla="val 50000"/>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Paso 2</a:t>
            </a:r>
          </a:p>
        </p:txBody>
      </p:sp>
      <p:sp>
        <p:nvSpPr>
          <p:cNvPr id="6" name="Google Shape;164;p34">
            <a:extLst>
              <a:ext uri="{FF2B5EF4-FFF2-40B4-BE49-F238E27FC236}">
                <a16:creationId xmlns:a16="http://schemas.microsoft.com/office/drawing/2014/main" id="{89EA4327-D14A-FFD5-9A69-68CD32651053}"/>
              </a:ext>
            </a:extLst>
          </p:cNvPr>
          <p:cNvSpPr/>
          <p:nvPr/>
        </p:nvSpPr>
        <p:spPr>
          <a:xfrm>
            <a:off x="4966603" y="2411745"/>
            <a:ext cx="894009" cy="428700"/>
          </a:xfrm>
          <a:prstGeom prst="roundRect">
            <a:avLst>
              <a:gd name="adj" fmla="val 50000"/>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Paso 2</a:t>
            </a:r>
          </a:p>
        </p:txBody>
      </p:sp>
      <p:sp>
        <p:nvSpPr>
          <p:cNvPr id="11" name="Google Shape;164;p34">
            <a:extLst>
              <a:ext uri="{FF2B5EF4-FFF2-40B4-BE49-F238E27FC236}">
                <a16:creationId xmlns:a16="http://schemas.microsoft.com/office/drawing/2014/main" id="{36ABFA28-6C69-58BE-8903-E7727F4C94A4}"/>
              </a:ext>
            </a:extLst>
          </p:cNvPr>
          <p:cNvSpPr/>
          <p:nvPr/>
        </p:nvSpPr>
        <p:spPr>
          <a:xfrm>
            <a:off x="9958215" y="1751102"/>
            <a:ext cx="894009" cy="428700"/>
          </a:xfrm>
          <a:prstGeom prst="roundRect">
            <a:avLst>
              <a:gd name="adj" fmla="val 50000"/>
            </a:avLst>
          </a:prstGeom>
          <a:solidFill>
            <a:srgbClr val="0B1EBE"/>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200" b="1" i="0" u="none" strike="noStrike" kern="0" cap="none" spc="0" normalizeH="0" baseline="0">
                <a:ln>
                  <a:noFill/>
                </a:ln>
                <a:solidFill>
                  <a:srgbClr val="FFFBF9"/>
                </a:solidFill>
                <a:effectLst/>
                <a:uLnTx/>
                <a:uFillTx/>
                <a:latin typeface="Poppins"/>
                <a:ea typeface="Poppins"/>
                <a:cs typeface="Poppins"/>
                <a:sym typeface="Poppins"/>
              </a:rPr>
              <a:t>Paso 3</a:t>
            </a:r>
          </a:p>
        </p:txBody>
      </p:sp>
      <p:sp>
        <p:nvSpPr>
          <p:cNvPr id="12" name="Marcador de número de diapositiva 11">
            <a:extLst>
              <a:ext uri="{FF2B5EF4-FFF2-40B4-BE49-F238E27FC236}">
                <a16:creationId xmlns:a16="http://schemas.microsoft.com/office/drawing/2014/main" id="{64099B95-1483-5D9B-8720-B8134ED2E24E}"/>
              </a:ext>
            </a:extLst>
          </p:cNvPr>
          <p:cNvSpPr>
            <a:spLocks noGrp="1"/>
          </p:cNvSpPr>
          <p:nvPr>
            <p:ph type="sldNum" sz="quarter" idx="12"/>
          </p:nvPr>
        </p:nvSpPr>
        <p:spPr/>
        <p:txBody>
          <a:bodyPr/>
          <a:lstStyle/>
          <a:p>
            <a:fld id="{4D6B71C8-6ADD-42EE-9728-D96CC2FBCF5E}" type="slidenum">
              <a:rPr lang="es-CO" smtClean="0"/>
              <a:t>30</a:t>
            </a:fld>
            <a:endParaRPr lang="es-CO"/>
          </a:p>
        </p:txBody>
      </p:sp>
    </p:spTree>
    <p:extLst>
      <p:ext uri="{BB962C8B-B14F-4D97-AF65-F5344CB8AC3E}">
        <p14:creationId xmlns:p14="http://schemas.microsoft.com/office/powerpoint/2010/main" val="226110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Modelo Heurístico final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3" name="Imagen 2">
            <a:extLst>
              <a:ext uri="{FF2B5EF4-FFF2-40B4-BE49-F238E27FC236}">
                <a16:creationId xmlns:a16="http://schemas.microsoft.com/office/drawing/2014/main" id="{B2656EBF-93F8-9C71-CD67-F147084C7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2891"/>
            <a:ext cx="12149316" cy="3139311"/>
          </a:xfrm>
          <a:prstGeom prst="rect">
            <a:avLst/>
          </a:prstGeom>
        </p:spPr>
      </p:pic>
      <p:graphicFrame>
        <p:nvGraphicFramePr>
          <p:cNvPr id="4" name="Tabla 17">
            <a:extLst>
              <a:ext uri="{FF2B5EF4-FFF2-40B4-BE49-F238E27FC236}">
                <a16:creationId xmlns:a16="http://schemas.microsoft.com/office/drawing/2014/main" id="{892720DB-46B7-D2AB-71A3-4639B233B1DF}"/>
              </a:ext>
            </a:extLst>
          </p:cNvPr>
          <p:cNvGraphicFramePr>
            <a:graphicFrameLocks noGrp="1"/>
          </p:cNvGraphicFramePr>
          <p:nvPr>
            <p:extLst>
              <p:ext uri="{D42A27DB-BD31-4B8C-83A1-F6EECF244321}">
                <p14:modId xmlns:p14="http://schemas.microsoft.com/office/powerpoint/2010/main" val="1546490611"/>
              </p:ext>
            </p:extLst>
          </p:nvPr>
        </p:nvGraphicFramePr>
        <p:xfrm>
          <a:off x="5088342" y="840619"/>
          <a:ext cx="6494149" cy="1645920"/>
        </p:xfrm>
        <a:graphic>
          <a:graphicData uri="http://schemas.openxmlformats.org/drawingml/2006/table">
            <a:tbl>
              <a:tblPr firstRow="1" bandRow="1">
                <a:tableStyleId>{2D5ABB26-0587-4C30-8999-92F81FD0307C}</a:tableStyleId>
              </a:tblPr>
              <a:tblGrid>
                <a:gridCol w="1523401">
                  <a:extLst>
                    <a:ext uri="{9D8B030D-6E8A-4147-A177-3AD203B41FA5}">
                      <a16:colId xmlns:a16="http://schemas.microsoft.com/office/drawing/2014/main" val="4176757809"/>
                    </a:ext>
                  </a:extLst>
                </a:gridCol>
                <a:gridCol w="1152888">
                  <a:extLst>
                    <a:ext uri="{9D8B030D-6E8A-4147-A177-3AD203B41FA5}">
                      <a16:colId xmlns:a16="http://schemas.microsoft.com/office/drawing/2014/main" val="2664042988"/>
                    </a:ext>
                  </a:extLst>
                </a:gridCol>
                <a:gridCol w="1177952">
                  <a:extLst>
                    <a:ext uri="{9D8B030D-6E8A-4147-A177-3AD203B41FA5}">
                      <a16:colId xmlns:a16="http://schemas.microsoft.com/office/drawing/2014/main" val="3751122302"/>
                    </a:ext>
                  </a:extLst>
                </a:gridCol>
                <a:gridCol w="1152888">
                  <a:extLst>
                    <a:ext uri="{9D8B030D-6E8A-4147-A177-3AD203B41FA5}">
                      <a16:colId xmlns:a16="http://schemas.microsoft.com/office/drawing/2014/main" val="1428777431"/>
                    </a:ext>
                  </a:extLst>
                </a:gridCol>
                <a:gridCol w="1487020">
                  <a:extLst>
                    <a:ext uri="{9D8B030D-6E8A-4147-A177-3AD203B41FA5}">
                      <a16:colId xmlns:a16="http://schemas.microsoft.com/office/drawing/2014/main" val="1509414166"/>
                    </a:ext>
                  </a:extLst>
                </a:gridCol>
              </a:tblGrid>
              <a:tr h="343621">
                <a:tc>
                  <a:txBody>
                    <a:bodyPr/>
                    <a:lstStyle/>
                    <a:p>
                      <a:endParaRPr lang="es-ES_tradnl"/>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Modelo Final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722726"/>
                  </a:ext>
                </a:extLst>
              </a:tr>
              <a:tr h="593100">
                <a:tc>
                  <a:txBody>
                    <a:bodyPr/>
                    <a:lstStyle/>
                    <a:p>
                      <a:r>
                        <a:rPr lang="es-ES_tradnl">
                          <a:solidFill>
                            <a:schemeClr val="bg1"/>
                          </a:solidFill>
                        </a:rPr>
                        <a:t>Cantidad de solicitudes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ES_tradnl"/>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7729998"/>
                  </a:ext>
                </a:extLst>
              </a:tr>
              <a:tr h="593100">
                <a:tc>
                  <a:txBody>
                    <a:bodyPr/>
                    <a:lstStyle/>
                    <a:p>
                      <a:r>
                        <a:rPr lang="es-ES_tradnl">
                          <a:solidFill>
                            <a:schemeClr val="bg1"/>
                          </a:solidFill>
                        </a:rPr>
                        <a:t>Desviación estándar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ES_tradnl"/>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a:solidFill>
                            <a:schemeClr val="accent6"/>
                          </a:solidFill>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7330318"/>
                  </a:ext>
                </a:extLst>
              </a:tr>
            </a:tbl>
          </a:graphicData>
        </a:graphic>
      </p:graphicFrame>
      <p:sp>
        <p:nvSpPr>
          <p:cNvPr id="2" name="Marcador de número de diapositiva 1">
            <a:extLst>
              <a:ext uri="{FF2B5EF4-FFF2-40B4-BE49-F238E27FC236}">
                <a16:creationId xmlns:a16="http://schemas.microsoft.com/office/drawing/2014/main" id="{CC2F781C-6DE0-3E70-FBFB-24FC1C8EADE4}"/>
              </a:ext>
            </a:extLst>
          </p:cNvPr>
          <p:cNvSpPr>
            <a:spLocks noGrp="1"/>
          </p:cNvSpPr>
          <p:nvPr>
            <p:ph type="sldNum" sz="quarter" idx="12"/>
          </p:nvPr>
        </p:nvSpPr>
        <p:spPr/>
        <p:txBody>
          <a:bodyPr/>
          <a:lstStyle/>
          <a:p>
            <a:fld id="{4D6B71C8-6ADD-42EE-9728-D96CC2FBCF5E}" type="slidenum">
              <a:rPr lang="es-CO" smtClean="0"/>
              <a:t>31</a:t>
            </a:fld>
            <a:endParaRPr lang="es-CO"/>
          </a:p>
        </p:txBody>
      </p:sp>
    </p:spTree>
    <p:extLst>
      <p:ext uri="{BB962C8B-B14F-4D97-AF65-F5344CB8AC3E}">
        <p14:creationId xmlns:p14="http://schemas.microsoft.com/office/powerpoint/2010/main" val="24733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54" name="Google Shape;164;p34">
            <a:extLst>
              <a:ext uri="{FF2B5EF4-FFF2-40B4-BE49-F238E27FC236}">
                <a16:creationId xmlns:a16="http://schemas.microsoft.com/office/drawing/2014/main" id="{7D9A7C9F-BD5B-5807-6F8C-1296740FAD80}"/>
              </a:ext>
            </a:extLst>
          </p:cNvPr>
          <p:cNvSpPr/>
          <p:nvPr/>
        </p:nvSpPr>
        <p:spPr>
          <a:xfrm>
            <a:off x="631511" y="440188"/>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55" name="Google Shape;165;p34">
            <a:extLst>
              <a:ext uri="{FF2B5EF4-FFF2-40B4-BE49-F238E27FC236}">
                <a16:creationId xmlns:a16="http://schemas.microsoft.com/office/drawing/2014/main" id="{76193A57-BD3F-EBC4-76C7-ABDD7C35C561}"/>
              </a:ext>
            </a:extLst>
          </p:cNvPr>
          <p:cNvSpPr/>
          <p:nvPr/>
        </p:nvSpPr>
        <p:spPr>
          <a:xfrm>
            <a:off x="4194415" y="443054"/>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56" name="Google Shape;166;p34">
            <a:extLst>
              <a:ext uri="{FF2B5EF4-FFF2-40B4-BE49-F238E27FC236}">
                <a16:creationId xmlns:a16="http://schemas.microsoft.com/office/drawing/2014/main" id="{21A97388-A6E5-89D3-1C4E-880CC09EC1D7}"/>
              </a:ext>
            </a:extLst>
          </p:cNvPr>
          <p:cNvSpPr/>
          <p:nvPr/>
        </p:nvSpPr>
        <p:spPr>
          <a:xfrm>
            <a:off x="2012007" y="440188"/>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grpSp>
        <p:nvGrpSpPr>
          <p:cNvPr id="57" name="Google Shape;168;p34">
            <a:extLst>
              <a:ext uri="{FF2B5EF4-FFF2-40B4-BE49-F238E27FC236}">
                <a16:creationId xmlns:a16="http://schemas.microsoft.com/office/drawing/2014/main" id="{8A1297EC-DB4E-8091-FEDC-39F6C029B138}"/>
              </a:ext>
            </a:extLst>
          </p:cNvPr>
          <p:cNvGrpSpPr/>
          <p:nvPr/>
        </p:nvGrpSpPr>
        <p:grpSpPr>
          <a:xfrm>
            <a:off x="10792957" y="652771"/>
            <a:ext cx="400629" cy="80100"/>
            <a:chOff x="7956593" y="610725"/>
            <a:chExt cx="400629" cy="80100"/>
          </a:xfrm>
        </p:grpSpPr>
        <p:sp>
          <p:nvSpPr>
            <p:cNvPr id="58" name="Google Shape;169;p34">
              <a:extLst>
                <a:ext uri="{FF2B5EF4-FFF2-40B4-BE49-F238E27FC236}">
                  <a16:creationId xmlns:a16="http://schemas.microsoft.com/office/drawing/2014/main" id="{1E0B8E0A-F13E-CF17-F6C1-E35BF0421E7C}"/>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59" name="Google Shape;170;p34">
              <a:extLst>
                <a:ext uri="{FF2B5EF4-FFF2-40B4-BE49-F238E27FC236}">
                  <a16:creationId xmlns:a16="http://schemas.microsoft.com/office/drawing/2014/main" id="{54E22CAE-FFC7-296C-677F-FF0698E9C215}"/>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0" name="Google Shape;171;p34">
              <a:extLst>
                <a:ext uri="{FF2B5EF4-FFF2-40B4-BE49-F238E27FC236}">
                  <a16:creationId xmlns:a16="http://schemas.microsoft.com/office/drawing/2014/main" id="{201BBE4E-5D53-F5BE-9863-96EC8673E172}"/>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61" name="Picture 60" descr="Resultado de imagen para logo de los andes png">
            <a:extLst>
              <a:ext uri="{FF2B5EF4-FFF2-40B4-BE49-F238E27FC236}">
                <a16:creationId xmlns:a16="http://schemas.microsoft.com/office/drawing/2014/main" id="{63D28EAF-2C56-DEAA-E504-AB8193689A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1877" y="264979"/>
            <a:ext cx="981710" cy="293370"/>
          </a:xfrm>
          <a:prstGeom prst="rect">
            <a:avLst/>
          </a:prstGeom>
          <a:noFill/>
        </p:spPr>
      </p:pic>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70086"/>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2" name="Google Shape;164;p34">
            <a:extLst>
              <a:ext uri="{FF2B5EF4-FFF2-40B4-BE49-F238E27FC236}">
                <a16:creationId xmlns:a16="http://schemas.microsoft.com/office/drawing/2014/main" id="{6836D5C8-17EA-FCC6-5737-2ED8BAB3952D}"/>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 name="Google Shape;166;p34">
            <a:extLst>
              <a:ext uri="{FF2B5EF4-FFF2-40B4-BE49-F238E27FC236}">
                <a16:creationId xmlns:a16="http://schemas.microsoft.com/office/drawing/2014/main" id="{8AB4BA2E-6E0D-9DA2-5D51-97C0CBCB3113}"/>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6;p34">
            <a:extLst>
              <a:ext uri="{FF2B5EF4-FFF2-40B4-BE49-F238E27FC236}">
                <a16:creationId xmlns:a16="http://schemas.microsoft.com/office/drawing/2014/main" id="{BBAC11E2-717F-FE84-FBF4-3DBD9C49B031}"/>
              </a:ext>
            </a:extLst>
          </p:cNvPr>
          <p:cNvSpPr/>
          <p:nvPr/>
        </p:nvSpPr>
        <p:spPr>
          <a:xfrm>
            <a:off x="5231334" y="4192645"/>
            <a:ext cx="4305646" cy="428700"/>
          </a:xfrm>
          <a:prstGeom prst="roundRect">
            <a:avLst>
              <a:gd name="adj" fmla="val 50000"/>
            </a:avLst>
          </a:prstGeom>
          <a:solidFill>
            <a:srgbClr val="0B1EBE">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5" name="Google Shape;166;p34">
            <a:extLst>
              <a:ext uri="{FF2B5EF4-FFF2-40B4-BE49-F238E27FC236}">
                <a16:creationId xmlns:a16="http://schemas.microsoft.com/office/drawing/2014/main" id="{53D79773-1B1E-1E13-BF95-1564353C6DEC}"/>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D54C7E01-B98F-C1DC-540F-562CA975EE37}"/>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A3D0602B-145A-5969-92D8-663C732C13E9}"/>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8" name="Google Shape;166;p34">
            <a:extLst>
              <a:ext uri="{FF2B5EF4-FFF2-40B4-BE49-F238E27FC236}">
                <a16:creationId xmlns:a16="http://schemas.microsoft.com/office/drawing/2014/main" id="{3EA5E2F3-7A91-6364-C4C0-8384880375EA}"/>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9" name="Google Shape;166;p34">
            <a:extLst>
              <a:ext uri="{FF2B5EF4-FFF2-40B4-BE49-F238E27FC236}">
                <a16:creationId xmlns:a16="http://schemas.microsoft.com/office/drawing/2014/main" id="{D5768646-8145-4859-F154-3D54D4D5F36C}"/>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0" name="Marcador de número de diapositiva 9">
            <a:extLst>
              <a:ext uri="{FF2B5EF4-FFF2-40B4-BE49-F238E27FC236}">
                <a16:creationId xmlns:a16="http://schemas.microsoft.com/office/drawing/2014/main" id="{6089C451-BEA6-5B66-0063-126AE63137C8}"/>
              </a:ext>
            </a:extLst>
          </p:cNvPr>
          <p:cNvSpPr>
            <a:spLocks noGrp="1"/>
          </p:cNvSpPr>
          <p:nvPr>
            <p:ph type="sldNum" sz="quarter" idx="12"/>
          </p:nvPr>
        </p:nvSpPr>
        <p:spPr/>
        <p:txBody>
          <a:bodyPr/>
          <a:lstStyle/>
          <a:p>
            <a:fld id="{4D6B71C8-6ADD-42EE-9728-D96CC2FBCF5E}" type="slidenum">
              <a:rPr lang="es-CO" smtClean="0"/>
              <a:t>32</a:t>
            </a:fld>
            <a:endParaRPr lang="es-CO"/>
          </a:p>
        </p:txBody>
      </p:sp>
    </p:spTree>
    <p:extLst>
      <p:ext uri="{BB962C8B-B14F-4D97-AF65-F5344CB8AC3E}">
        <p14:creationId xmlns:p14="http://schemas.microsoft.com/office/powerpoint/2010/main" val="376506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Tratamiento de datos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 name="Google Shape;164;p34">
            <a:extLst>
              <a:ext uri="{FF2B5EF4-FFF2-40B4-BE49-F238E27FC236}">
                <a16:creationId xmlns:a16="http://schemas.microsoft.com/office/drawing/2014/main" id="{5FE7E035-4CAA-42D1-F9C0-804C5D0C7B08}"/>
              </a:ext>
            </a:extLst>
          </p:cNvPr>
          <p:cNvSpPr/>
          <p:nvPr/>
        </p:nvSpPr>
        <p:spPr>
          <a:xfrm>
            <a:off x="2943134" y="2216011"/>
            <a:ext cx="8440768"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Semana del 30 mayo a 5 de junio</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 name="Google Shape;164;p34">
            <a:extLst>
              <a:ext uri="{FF2B5EF4-FFF2-40B4-BE49-F238E27FC236}">
                <a16:creationId xmlns:a16="http://schemas.microsoft.com/office/drawing/2014/main" id="{ECFCBE82-41C9-6CEF-A92F-73207012EB20}"/>
              </a:ext>
            </a:extLst>
          </p:cNvPr>
          <p:cNvSpPr/>
          <p:nvPr/>
        </p:nvSpPr>
        <p:spPr>
          <a:xfrm>
            <a:off x="2943134" y="1202829"/>
            <a:ext cx="5457551"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Base de datos con 124,282 solicitudes</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5" name="Google Shape;164;p34">
            <a:extLst>
              <a:ext uri="{FF2B5EF4-FFF2-40B4-BE49-F238E27FC236}">
                <a16:creationId xmlns:a16="http://schemas.microsoft.com/office/drawing/2014/main" id="{7C81F895-DBD8-81AB-5A7F-29C9167D14B5}"/>
              </a:ext>
            </a:extLst>
          </p:cNvPr>
          <p:cNvSpPr/>
          <p:nvPr/>
        </p:nvSpPr>
        <p:spPr>
          <a:xfrm>
            <a:off x="2893974" y="3229193"/>
            <a:ext cx="848497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Solicitudes que fueron solicitadas y atendidas el mismo día</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6" name="Google Shape;164;p34">
            <a:extLst>
              <a:ext uri="{FF2B5EF4-FFF2-40B4-BE49-F238E27FC236}">
                <a16:creationId xmlns:a16="http://schemas.microsoft.com/office/drawing/2014/main" id="{BBBA7871-676D-0DE9-DBAE-929483A99122}"/>
              </a:ext>
            </a:extLst>
          </p:cNvPr>
          <p:cNvSpPr/>
          <p:nvPr/>
        </p:nvSpPr>
        <p:spPr>
          <a:xfrm>
            <a:off x="9805272" y="1202828"/>
            <a:ext cx="1622839"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API Bing</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cxnSp>
        <p:nvCxnSpPr>
          <p:cNvPr id="11" name="Conector recto de flecha 10">
            <a:extLst>
              <a:ext uri="{FF2B5EF4-FFF2-40B4-BE49-F238E27FC236}">
                <a16:creationId xmlns:a16="http://schemas.microsoft.com/office/drawing/2014/main" id="{AD2334CD-2BB0-6BC5-E4C2-9ED3DE0C426E}"/>
              </a:ext>
            </a:extLst>
          </p:cNvPr>
          <p:cNvCxnSpPr>
            <a:cxnSpLocks/>
            <a:stCxn id="4" idx="3"/>
            <a:endCxn id="6" idx="1"/>
          </p:cNvCxnSpPr>
          <p:nvPr/>
        </p:nvCxnSpPr>
        <p:spPr>
          <a:xfrm flipV="1">
            <a:off x="8400685" y="1491928"/>
            <a:ext cx="1404587" cy="1"/>
          </a:xfrm>
          <a:prstGeom prst="straightConnector1">
            <a:avLst/>
          </a:prstGeom>
          <a:ln w="28575">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164;p34">
            <a:extLst>
              <a:ext uri="{FF2B5EF4-FFF2-40B4-BE49-F238E27FC236}">
                <a16:creationId xmlns:a16="http://schemas.microsoft.com/office/drawing/2014/main" id="{6CEA00A3-B351-5FBD-1913-33898ABD960C}"/>
              </a:ext>
            </a:extLst>
          </p:cNvPr>
          <p:cNvSpPr/>
          <p:nvPr/>
        </p:nvSpPr>
        <p:spPr>
          <a:xfrm>
            <a:off x="2943134" y="4235550"/>
            <a:ext cx="848497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Tiempos de atención </a:t>
            </a:r>
            <a:r>
              <a:rPr lang="es-419" sz="2000" kern="0">
                <a:solidFill>
                  <a:srgbClr val="FFFBF9"/>
                </a:solidFill>
                <a:latin typeface="Poppins"/>
                <a:ea typeface="Poppins"/>
                <a:cs typeface="Poppins"/>
                <a:sym typeface="Poppins"/>
              </a:rPr>
              <a:t>atípicos</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14" name="Google Shape;164;p34">
            <a:extLst>
              <a:ext uri="{FF2B5EF4-FFF2-40B4-BE49-F238E27FC236}">
                <a16:creationId xmlns:a16="http://schemas.microsoft.com/office/drawing/2014/main" id="{AD939E66-733B-6275-404D-E4183BA84912}"/>
              </a:ext>
            </a:extLst>
          </p:cNvPr>
          <p:cNvSpPr/>
          <p:nvPr/>
        </p:nvSpPr>
        <p:spPr>
          <a:xfrm>
            <a:off x="2943134" y="5241907"/>
            <a:ext cx="8484977"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Construcción de Jornadas laborales diarias</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2" name="Google Shape;166;p34">
            <a:extLst>
              <a:ext uri="{FF2B5EF4-FFF2-40B4-BE49-F238E27FC236}">
                <a16:creationId xmlns:a16="http://schemas.microsoft.com/office/drawing/2014/main" id="{DBCCF115-F23E-CC87-AFEE-E70DC8E6EF41}"/>
              </a:ext>
            </a:extLst>
          </p:cNvPr>
          <p:cNvSpPr/>
          <p:nvPr/>
        </p:nvSpPr>
        <p:spPr>
          <a:xfrm>
            <a:off x="366267" y="1925566"/>
            <a:ext cx="3372110" cy="115908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Se decidió modelar una semana completa debido al comportamiento variable de la demanda entre días. </a:t>
            </a:r>
          </a:p>
        </p:txBody>
      </p:sp>
      <p:sp>
        <p:nvSpPr>
          <p:cNvPr id="15" name="Google Shape;163;p34">
            <a:extLst>
              <a:ext uri="{FF2B5EF4-FFF2-40B4-BE49-F238E27FC236}">
                <a16:creationId xmlns:a16="http://schemas.microsoft.com/office/drawing/2014/main" id="{F61E8733-AD86-71A5-C4A9-36C2101C5A5C}"/>
              </a:ext>
            </a:extLst>
          </p:cNvPr>
          <p:cNvSpPr txBox="1">
            <a:spLocks/>
          </p:cNvSpPr>
          <p:nvPr/>
        </p:nvSpPr>
        <p:spPr>
          <a:xfrm>
            <a:off x="7249888" y="257976"/>
            <a:ext cx="4129063"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r">
              <a:defRPr/>
            </a:pPr>
            <a:r>
              <a:rPr lang="es-ES" b="1" kern="0">
                <a:solidFill>
                  <a:srgbClr val="0B1EBE"/>
                </a:solidFill>
              </a:rPr>
              <a:t>Tener las mismas condiciones, información, comparar los modelos</a:t>
            </a:r>
            <a:endParaRPr kumimoji="0" lang="es-CO" sz="1600" b="1" i="0" u="none" strike="noStrike" kern="0" cap="none" spc="0" normalizeH="0" baseline="0">
              <a:ln>
                <a:noFill/>
              </a:ln>
              <a:solidFill>
                <a:srgbClr val="0B1EBE"/>
              </a:solidFill>
              <a:effectLst/>
              <a:uLnTx/>
              <a:uFillTx/>
              <a:latin typeface="Poppins"/>
              <a:cs typeface="Poppins"/>
              <a:sym typeface="Poppins"/>
            </a:endParaRPr>
          </a:p>
          <a:p>
            <a:pPr marL="0" marR="0" lvl="0" indent="0" algn="r"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Poppins"/>
              <a:cs typeface="Poppins"/>
              <a:sym typeface="Poppins"/>
            </a:endParaRPr>
          </a:p>
        </p:txBody>
      </p:sp>
      <p:sp>
        <p:nvSpPr>
          <p:cNvPr id="10" name="Marcador de número de diapositiva 9">
            <a:extLst>
              <a:ext uri="{FF2B5EF4-FFF2-40B4-BE49-F238E27FC236}">
                <a16:creationId xmlns:a16="http://schemas.microsoft.com/office/drawing/2014/main" id="{891D2EEF-C4C8-4751-EC36-0401407DA616}"/>
              </a:ext>
            </a:extLst>
          </p:cNvPr>
          <p:cNvSpPr>
            <a:spLocks noGrp="1"/>
          </p:cNvSpPr>
          <p:nvPr>
            <p:ph type="sldNum" sz="quarter" idx="12"/>
          </p:nvPr>
        </p:nvSpPr>
        <p:spPr/>
        <p:txBody>
          <a:bodyPr/>
          <a:lstStyle/>
          <a:p>
            <a:fld id="{4D6B71C8-6ADD-42EE-9728-D96CC2FBCF5E}" type="slidenum">
              <a:rPr lang="es-CO" smtClean="0"/>
              <a:t>33</a:t>
            </a:fld>
            <a:endParaRPr lang="es-CO"/>
          </a:p>
        </p:txBody>
      </p:sp>
    </p:spTree>
    <p:extLst>
      <p:ext uri="{BB962C8B-B14F-4D97-AF65-F5344CB8AC3E}">
        <p14:creationId xmlns:p14="http://schemas.microsoft.com/office/powerpoint/2010/main" val="4011340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60980D5-7B89-227D-8947-37F17024EA82}"/>
              </a:ext>
            </a:extLst>
          </p:cNvPr>
          <p:cNvPicPr>
            <a:picLocks noChangeAspect="1"/>
          </p:cNvPicPr>
          <p:nvPr/>
        </p:nvPicPr>
        <p:blipFill rotWithShape="1">
          <a:blip r:embed="rId3"/>
          <a:srcRect l="792" t="1006" r="756" b="1600"/>
          <a:stretch/>
        </p:blipFill>
        <p:spPr>
          <a:xfrm>
            <a:off x="474192" y="1808011"/>
            <a:ext cx="8115059" cy="4185125"/>
          </a:xfrm>
          <a:prstGeom prst="rect">
            <a:avLst/>
          </a:prstGeom>
        </p:spPr>
      </p:pic>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7418149"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defRPr/>
            </a:pPr>
            <a:r>
              <a:rPr lang="es-CO" sz="2400" b="1" kern="0">
                <a:solidFill>
                  <a:srgbClr val="0B1EBE"/>
                </a:solidFill>
                <a:latin typeface="Poppins"/>
                <a:ea typeface="Poppins"/>
                <a:cs typeface="Poppins"/>
                <a:sym typeface="Poppins"/>
              </a:rPr>
              <a:t>Construcción de Jornadas Laborales diarias</a:t>
            </a: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6" name="Cerrar llave 35">
            <a:extLst>
              <a:ext uri="{FF2B5EF4-FFF2-40B4-BE49-F238E27FC236}">
                <a16:creationId xmlns:a16="http://schemas.microsoft.com/office/drawing/2014/main" id="{7BDB0644-CB8C-05A7-7881-490054D50088}"/>
              </a:ext>
            </a:extLst>
          </p:cNvPr>
          <p:cNvSpPr/>
          <p:nvPr/>
        </p:nvSpPr>
        <p:spPr>
          <a:xfrm rot="16200000">
            <a:off x="2817616" y="455027"/>
            <a:ext cx="373794" cy="251678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5CBDAF6-1714-6372-1997-91DEE3608A82}"/>
                  </a:ext>
                </a:extLst>
              </p:cNvPr>
              <p:cNvSpPr txBox="1"/>
              <p:nvPr/>
            </p:nvSpPr>
            <p:spPr>
              <a:xfrm>
                <a:off x="1616221" y="1067033"/>
                <a:ext cx="2552943" cy="350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𝑃𝑟𝑜𝑚𝑒𝑑𝑖𝑜</m:t>
                      </m:r>
                      <m:r>
                        <a:rPr lang="es-ES" sz="1200" b="0" i="1" smtClean="0">
                          <a:latin typeface="Cambria Math" panose="02040503050406030204" pitchFamily="18" charset="0"/>
                        </a:rPr>
                        <m:t>=</m:t>
                      </m:r>
                      <m:f>
                        <m:fPr>
                          <m:ctrlPr>
                            <a:rPr lang="es-ES" sz="1200" i="1" smtClean="0">
                              <a:latin typeface="Cambria Math" panose="02040503050406030204" pitchFamily="18" charset="0"/>
                            </a:rPr>
                          </m:ctrlPr>
                        </m:fPr>
                        <m:num>
                          <m:r>
                            <a:rPr lang="es-ES" sz="1200" i="1">
                              <a:latin typeface="Cambria Math" panose="02040503050406030204" pitchFamily="18" charset="0"/>
                            </a:rPr>
                            <m:t>𝐶𝑎𝑛𝑡𝑖𝑑𝑎𝑑</m:t>
                          </m:r>
                          <m:r>
                            <a:rPr lang="es-ES" sz="1200" i="1">
                              <a:latin typeface="Cambria Math" panose="02040503050406030204" pitchFamily="18" charset="0"/>
                            </a:rPr>
                            <m:t> </m:t>
                          </m:r>
                          <m:r>
                            <a:rPr lang="es-ES" sz="1200" i="1">
                              <a:latin typeface="Cambria Math" panose="02040503050406030204" pitchFamily="18" charset="0"/>
                            </a:rPr>
                            <m:t>𝑑𝑒</m:t>
                          </m:r>
                          <m:r>
                            <a:rPr lang="es-ES" sz="1200" i="1">
                              <a:latin typeface="Cambria Math" panose="02040503050406030204" pitchFamily="18" charset="0"/>
                            </a:rPr>
                            <m:t> </m:t>
                          </m:r>
                          <m:r>
                            <a:rPr lang="es-ES" sz="1200" i="1">
                              <a:latin typeface="Cambria Math" panose="02040503050406030204" pitchFamily="18" charset="0"/>
                            </a:rPr>
                            <m:t>𝑠𝑜𝑙𝑖𝑐𝑖𝑡𝑢𝑑𝑒𝑠</m:t>
                          </m:r>
                        </m:num>
                        <m:den>
                          <m:r>
                            <a:rPr lang="es-ES" sz="1200" i="1">
                              <a:latin typeface="Cambria Math" panose="02040503050406030204" pitchFamily="18" charset="0"/>
                            </a:rPr>
                            <m:t>𝐶𝑎𝑛𝑡𝑖𝑑𝑎𝑑</m:t>
                          </m:r>
                          <m:r>
                            <a:rPr lang="es-ES" sz="1200" i="1">
                              <a:latin typeface="Cambria Math" panose="02040503050406030204" pitchFamily="18" charset="0"/>
                            </a:rPr>
                            <m:t> </m:t>
                          </m:r>
                          <m:r>
                            <a:rPr lang="es-ES" sz="1200" i="1">
                              <a:latin typeface="Cambria Math" panose="02040503050406030204" pitchFamily="18" charset="0"/>
                            </a:rPr>
                            <m:t>𝑑𝑒</m:t>
                          </m:r>
                          <m:r>
                            <a:rPr lang="es-ES" sz="1200" i="1">
                              <a:latin typeface="Cambria Math" panose="02040503050406030204" pitchFamily="18" charset="0"/>
                            </a:rPr>
                            <m:t> </m:t>
                          </m:r>
                          <m:r>
                            <a:rPr lang="es-ES" sz="1200" i="1">
                              <a:latin typeface="Cambria Math" panose="02040503050406030204" pitchFamily="18" charset="0"/>
                            </a:rPr>
                            <m:t>𝑚</m:t>
                          </m:r>
                          <m:r>
                            <a:rPr lang="es-ES" sz="1200" i="1">
                              <a:latin typeface="Cambria Math" panose="02040503050406030204" pitchFamily="18" charset="0"/>
                            </a:rPr>
                            <m:t>é</m:t>
                          </m:r>
                          <m:r>
                            <a:rPr lang="es-ES" sz="1200" i="1">
                              <a:latin typeface="Cambria Math" panose="02040503050406030204" pitchFamily="18" charset="0"/>
                            </a:rPr>
                            <m:t>𝑑𝑖𝑐𝑜𝑠</m:t>
                          </m:r>
                        </m:den>
                      </m:f>
                    </m:oMath>
                  </m:oMathPara>
                </a14:m>
                <a:endParaRPr lang="es-ES_tradnl" sz="1200"/>
              </a:p>
            </p:txBody>
          </p:sp>
        </mc:Choice>
        <mc:Fallback xmlns="">
          <p:sp>
            <p:nvSpPr>
              <p:cNvPr id="37" name="CuadroTexto 36">
                <a:extLst>
                  <a:ext uri="{FF2B5EF4-FFF2-40B4-BE49-F238E27FC236}">
                    <a16:creationId xmlns:a16="http://schemas.microsoft.com/office/drawing/2014/main" id="{65CBDAF6-1714-6372-1997-91DEE3608A82}"/>
                  </a:ext>
                </a:extLst>
              </p:cNvPr>
              <p:cNvSpPr txBox="1">
                <a:spLocks noRot="1" noChangeAspect="1" noMove="1" noResize="1" noEditPoints="1" noAdjustHandles="1" noChangeArrowheads="1" noChangeShapeType="1" noTextEdit="1"/>
              </p:cNvSpPr>
              <p:nvPr/>
            </p:nvSpPr>
            <p:spPr>
              <a:xfrm>
                <a:off x="1616221" y="1067033"/>
                <a:ext cx="2552943" cy="350673"/>
              </a:xfrm>
              <a:prstGeom prst="rect">
                <a:avLst/>
              </a:prstGeom>
              <a:blipFill>
                <a:blip r:embed="rId4"/>
                <a:stretch>
                  <a:fillRect l="-955" t="-3448" r="-1193" b="-15517"/>
                </a:stretch>
              </a:blipFill>
            </p:spPr>
            <p:txBody>
              <a:bodyPr/>
              <a:lstStyle/>
              <a:p>
                <a:r>
                  <a:rPr lang="en-US">
                    <a:noFill/>
                  </a:rPr>
                  <a:t> </a:t>
                </a:r>
              </a:p>
            </p:txBody>
          </p:sp>
        </mc:Fallback>
      </mc:AlternateContent>
      <p:sp>
        <p:nvSpPr>
          <p:cNvPr id="40" name="Google Shape;166;p34">
            <a:extLst>
              <a:ext uri="{FF2B5EF4-FFF2-40B4-BE49-F238E27FC236}">
                <a16:creationId xmlns:a16="http://schemas.microsoft.com/office/drawing/2014/main" id="{05CA9553-E039-BB82-CB04-167D41DC3051}"/>
              </a:ext>
            </a:extLst>
          </p:cNvPr>
          <p:cNvSpPr/>
          <p:nvPr/>
        </p:nvSpPr>
        <p:spPr>
          <a:xfrm>
            <a:off x="6096000" y="2325827"/>
            <a:ext cx="5738879"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Minimizar la diferencia del promedio de solicitudes atendidas por franja iterando sobre la cantidad de médicos</a:t>
            </a:r>
          </a:p>
        </p:txBody>
      </p:sp>
      <p:sp>
        <p:nvSpPr>
          <p:cNvPr id="41" name="Google Shape;166;p34">
            <a:extLst>
              <a:ext uri="{FF2B5EF4-FFF2-40B4-BE49-F238E27FC236}">
                <a16:creationId xmlns:a16="http://schemas.microsoft.com/office/drawing/2014/main" id="{D4ED8C65-C99F-83E7-56C3-D4EF2A136481}"/>
              </a:ext>
            </a:extLst>
          </p:cNvPr>
          <p:cNvSpPr/>
          <p:nvPr/>
        </p:nvSpPr>
        <p:spPr>
          <a:xfrm>
            <a:off x="8851938" y="3149986"/>
            <a:ext cx="2926624" cy="603558"/>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Cambia para cada día</a:t>
            </a:r>
          </a:p>
        </p:txBody>
      </p:sp>
      <p:sp>
        <p:nvSpPr>
          <p:cNvPr id="3" name="Google Shape;163;p34">
            <a:extLst>
              <a:ext uri="{FF2B5EF4-FFF2-40B4-BE49-F238E27FC236}">
                <a16:creationId xmlns:a16="http://schemas.microsoft.com/office/drawing/2014/main" id="{814F84FA-EE83-05A8-0957-EC885189B796}"/>
              </a:ext>
            </a:extLst>
          </p:cNvPr>
          <p:cNvSpPr txBox="1">
            <a:spLocks/>
          </p:cNvSpPr>
          <p:nvPr/>
        </p:nvSpPr>
        <p:spPr>
          <a:xfrm>
            <a:off x="7413072" y="1242369"/>
            <a:ext cx="4365490"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r">
              <a:defRPr/>
            </a:pPr>
            <a:r>
              <a:rPr lang="es-ES" b="1" kern="0">
                <a:solidFill>
                  <a:srgbClr val="0B1EBE"/>
                </a:solidFill>
              </a:rPr>
              <a:t>Por la alta rotación de médicos durante el 2022 no hay claridad sobre los horarios de cada médico</a:t>
            </a:r>
            <a:endParaRPr lang="en-US" b="1"/>
          </a:p>
        </p:txBody>
      </p:sp>
      <p:sp>
        <p:nvSpPr>
          <p:cNvPr id="2" name="Marcador de número de diapositiva 1">
            <a:extLst>
              <a:ext uri="{FF2B5EF4-FFF2-40B4-BE49-F238E27FC236}">
                <a16:creationId xmlns:a16="http://schemas.microsoft.com/office/drawing/2014/main" id="{641BEFC9-3ED1-967F-F2DE-CA52C06C867A}"/>
              </a:ext>
            </a:extLst>
          </p:cNvPr>
          <p:cNvSpPr>
            <a:spLocks noGrp="1"/>
          </p:cNvSpPr>
          <p:nvPr>
            <p:ph type="sldNum" sz="quarter" idx="12"/>
          </p:nvPr>
        </p:nvSpPr>
        <p:spPr/>
        <p:txBody>
          <a:bodyPr/>
          <a:lstStyle/>
          <a:p>
            <a:fld id="{4D6B71C8-6ADD-42EE-9728-D96CC2FBCF5E}" type="slidenum">
              <a:rPr lang="es-CO" smtClean="0"/>
              <a:t>34</a:t>
            </a:fld>
            <a:endParaRPr lang="es-CO"/>
          </a:p>
        </p:txBody>
      </p:sp>
    </p:spTree>
    <p:extLst>
      <p:ext uri="{BB962C8B-B14F-4D97-AF65-F5344CB8AC3E}">
        <p14:creationId xmlns:p14="http://schemas.microsoft.com/office/powerpoint/2010/main" val="3578875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Indicadores -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3" name="Imagen 2">
            <a:extLst>
              <a:ext uri="{FF2B5EF4-FFF2-40B4-BE49-F238E27FC236}">
                <a16:creationId xmlns:a16="http://schemas.microsoft.com/office/drawing/2014/main" id="{BB0D47D7-6379-0C64-0C07-2D25818EF6D1}"/>
              </a:ext>
            </a:extLst>
          </p:cNvPr>
          <p:cNvPicPr>
            <a:picLocks noChangeAspect="1"/>
          </p:cNvPicPr>
          <p:nvPr/>
        </p:nvPicPr>
        <p:blipFill rotWithShape="1">
          <a:blip r:embed="rId3"/>
          <a:srcRect l="1680" t="1901" r="2587" b="3170"/>
          <a:stretch/>
        </p:blipFill>
        <p:spPr>
          <a:xfrm>
            <a:off x="474192" y="1299636"/>
            <a:ext cx="5716883" cy="2733704"/>
          </a:xfrm>
          <a:prstGeom prst="rect">
            <a:avLst/>
          </a:prstGeom>
        </p:spPr>
      </p:pic>
      <p:pic>
        <p:nvPicPr>
          <p:cNvPr id="6" name="Imagen 5">
            <a:extLst>
              <a:ext uri="{FF2B5EF4-FFF2-40B4-BE49-F238E27FC236}">
                <a16:creationId xmlns:a16="http://schemas.microsoft.com/office/drawing/2014/main" id="{9E053F61-DD84-F29C-9934-D2B736B2F1F2}"/>
              </a:ext>
            </a:extLst>
          </p:cNvPr>
          <p:cNvPicPr>
            <a:picLocks noChangeAspect="1"/>
          </p:cNvPicPr>
          <p:nvPr/>
        </p:nvPicPr>
        <p:blipFill rotWithShape="1">
          <a:blip r:embed="rId4"/>
          <a:srcRect l="1513" t="1377" r="1835" b="3296"/>
          <a:stretch/>
        </p:blipFill>
        <p:spPr bwMode="auto">
          <a:xfrm>
            <a:off x="6191075" y="1299635"/>
            <a:ext cx="5716882" cy="2733705"/>
          </a:xfrm>
          <a:prstGeom prst="rect">
            <a:avLst/>
          </a:prstGeom>
          <a:ln>
            <a:noFill/>
          </a:ln>
          <a:extLst>
            <a:ext uri="{53640926-AAD7-44D8-BBD7-CCE9431645EC}">
              <a14:shadowObscured xmlns:a14="http://schemas.microsoft.com/office/drawing/2010/main"/>
            </a:ext>
          </a:extLst>
        </p:spPr>
      </p:pic>
      <p:sp>
        <p:nvSpPr>
          <p:cNvPr id="11" name="Rectángulo redondeado 10">
            <a:extLst>
              <a:ext uri="{FF2B5EF4-FFF2-40B4-BE49-F238E27FC236}">
                <a16:creationId xmlns:a16="http://schemas.microsoft.com/office/drawing/2014/main" id="{EBBFC040-49B3-B994-D41B-C3C13D929306}"/>
              </a:ext>
            </a:extLst>
          </p:cNvPr>
          <p:cNvSpPr/>
          <p:nvPr/>
        </p:nvSpPr>
        <p:spPr>
          <a:xfrm>
            <a:off x="6733429" y="4256316"/>
            <a:ext cx="5174528" cy="168220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Font typeface="Courier New" panose="02070309020205020404" pitchFamily="49" charset="0"/>
              <a:buChar char="o"/>
            </a:pPr>
            <a:r>
              <a:rPr lang="es-ES_tradnl"/>
              <a:t>La situación actual toma un valor de espera promedio de tres horas.</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En los modelos este valor se minimiza.</a:t>
            </a:r>
            <a:endParaRPr lang="es-ES_tradnl">
              <a:cs typeface="Calibri"/>
            </a:endParaRPr>
          </a:p>
          <a:p>
            <a:pPr algn="ctr"/>
            <a:endParaRPr lang="es-ES_tradnl"/>
          </a:p>
        </p:txBody>
      </p:sp>
      <p:sp>
        <p:nvSpPr>
          <p:cNvPr id="12" name="Rectángulo redondeado 11">
            <a:extLst>
              <a:ext uri="{FF2B5EF4-FFF2-40B4-BE49-F238E27FC236}">
                <a16:creationId xmlns:a16="http://schemas.microsoft.com/office/drawing/2014/main" id="{3CF56173-DBD2-4B2A-961A-434EF7E26137}"/>
              </a:ext>
            </a:extLst>
          </p:cNvPr>
          <p:cNvSpPr/>
          <p:nvPr/>
        </p:nvSpPr>
        <p:spPr>
          <a:xfrm>
            <a:off x="921472" y="4256315"/>
            <a:ext cx="5174528" cy="16822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Font typeface="Courier New" panose="02070309020205020404" pitchFamily="49" charset="0"/>
              <a:buChar char="o"/>
            </a:pPr>
            <a:r>
              <a:rPr lang="es-ES_tradnl"/>
              <a:t>La heurística llega a tener un 43% más tiempo en transporte que la situación actual.</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Situación actual minimiza las distancias desplazadas con la zonificación, pero a un costo.</a:t>
            </a:r>
            <a:endParaRPr lang="es-ES_tradnl">
              <a:cs typeface="Calibri"/>
            </a:endParaRPr>
          </a:p>
        </p:txBody>
      </p:sp>
      <p:sp>
        <p:nvSpPr>
          <p:cNvPr id="2" name="Marcador de número de diapositiva 1">
            <a:extLst>
              <a:ext uri="{FF2B5EF4-FFF2-40B4-BE49-F238E27FC236}">
                <a16:creationId xmlns:a16="http://schemas.microsoft.com/office/drawing/2014/main" id="{F66EC67D-AC73-90B4-4897-690C739CCD04}"/>
              </a:ext>
            </a:extLst>
          </p:cNvPr>
          <p:cNvSpPr>
            <a:spLocks noGrp="1"/>
          </p:cNvSpPr>
          <p:nvPr>
            <p:ph type="sldNum" sz="quarter" idx="12"/>
          </p:nvPr>
        </p:nvSpPr>
        <p:spPr/>
        <p:txBody>
          <a:bodyPr/>
          <a:lstStyle/>
          <a:p>
            <a:fld id="{4D6B71C8-6ADD-42EE-9728-D96CC2FBCF5E}" type="slidenum">
              <a:rPr lang="es-CO" smtClean="0"/>
              <a:t>35</a:t>
            </a:fld>
            <a:endParaRPr lang="es-CO"/>
          </a:p>
        </p:txBody>
      </p:sp>
    </p:spTree>
    <p:extLst>
      <p:ext uri="{BB962C8B-B14F-4D97-AF65-F5344CB8AC3E}">
        <p14:creationId xmlns:p14="http://schemas.microsoft.com/office/powerpoint/2010/main" val="3410550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Indicadores -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5" name="Imagen 4">
            <a:extLst>
              <a:ext uri="{FF2B5EF4-FFF2-40B4-BE49-F238E27FC236}">
                <a16:creationId xmlns:a16="http://schemas.microsoft.com/office/drawing/2014/main" id="{9866822E-B73B-EF2E-AF11-3303F6416237}"/>
              </a:ext>
            </a:extLst>
          </p:cNvPr>
          <p:cNvPicPr>
            <a:picLocks noChangeAspect="1"/>
          </p:cNvPicPr>
          <p:nvPr/>
        </p:nvPicPr>
        <p:blipFill rotWithShape="1">
          <a:blip r:embed="rId3"/>
          <a:srcRect l="1548" t="2694" r="1602" b="5136"/>
          <a:stretch/>
        </p:blipFill>
        <p:spPr>
          <a:xfrm>
            <a:off x="6430762" y="3017159"/>
            <a:ext cx="5694236" cy="2591291"/>
          </a:xfrm>
          <a:prstGeom prst="rect">
            <a:avLst/>
          </a:prstGeom>
        </p:spPr>
      </p:pic>
      <p:pic>
        <p:nvPicPr>
          <p:cNvPr id="10" name="Imagen 9">
            <a:extLst>
              <a:ext uri="{FF2B5EF4-FFF2-40B4-BE49-F238E27FC236}">
                <a16:creationId xmlns:a16="http://schemas.microsoft.com/office/drawing/2014/main" id="{DA210FFB-3826-FF78-F724-A1BD303A8FE4}"/>
              </a:ext>
            </a:extLst>
          </p:cNvPr>
          <p:cNvPicPr>
            <a:picLocks noChangeAspect="1"/>
          </p:cNvPicPr>
          <p:nvPr/>
        </p:nvPicPr>
        <p:blipFill rotWithShape="1">
          <a:blip r:embed="rId4"/>
          <a:srcRect l="930" t="1850" r="1196" b="3420"/>
          <a:stretch/>
        </p:blipFill>
        <p:spPr bwMode="auto">
          <a:xfrm>
            <a:off x="171359" y="3017159"/>
            <a:ext cx="5924641" cy="2591291"/>
          </a:xfrm>
          <a:prstGeom prst="rect">
            <a:avLst/>
          </a:prstGeom>
          <a:ln>
            <a:noFill/>
          </a:ln>
          <a:extLst>
            <a:ext uri="{53640926-AAD7-44D8-BBD7-CCE9431645EC}">
              <a14:shadowObscured xmlns:a14="http://schemas.microsoft.com/office/drawing/2010/main"/>
            </a:ext>
          </a:extLst>
        </p:spPr>
      </p:pic>
      <p:sp>
        <p:nvSpPr>
          <p:cNvPr id="2" name="Rectángulo redondeado 1">
            <a:extLst>
              <a:ext uri="{FF2B5EF4-FFF2-40B4-BE49-F238E27FC236}">
                <a16:creationId xmlns:a16="http://schemas.microsoft.com/office/drawing/2014/main" id="{22F2B84B-FE59-650E-0487-C41E465B9606}"/>
              </a:ext>
            </a:extLst>
          </p:cNvPr>
          <p:cNvSpPr/>
          <p:nvPr/>
        </p:nvSpPr>
        <p:spPr>
          <a:xfrm>
            <a:off x="6779149" y="1249551"/>
            <a:ext cx="5174528" cy="168220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s-ES_tradnl"/>
              <a:t>El modelo lineal destaca en maximizar el tiempo trabajado.</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De forma inversamente proporcional minimiza el tiempo ocioso.</a:t>
            </a:r>
          </a:p>
        </p:txBody>
      </p:sp>
      <p:sp>
        <p:nvSpPr>
          <p:cNvPr id="4" name="Rectángulo redondeado 3">
            <a:extLst>
              <a:ext uri="{FF2B5EF4-FFF2-40B4-BE49-F238E27FC236}">
                <a16:creationId xmlns:a16="http://schemas.microsoft.com/office/drawing/2014/main" id="{6FAEFACA-919B-9C2A-F1CE-95F9A8616FEF}"/>
              </a:ext>
            </a:extLst>
          </p:cNvPr>
          <p:cNvSpPr/>
          <p:nvPr/>
        </p:nvSpPr>
        <p:spPr>
          <a:xfrm>
            <a:off x="738592" y="1249550"/>
            <a:ext cx="5174528" cy="16822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s-ES_tradnl"/>
              <a:t>La situación actual presenta una desviación estándar promedio de tres en sus asignaciones.</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Los modelos tienen una desviación estándar promedio de 1.4.</a:t>
            </a:r>
          </a:p>
        </p:txBody>
      </p:sp>
      <p:sp>
        <p:nvSpPr>
          <p:cNvPr id="3" name="Marcador de número de diapositiva 2">
            <a:extLst>
              <a:ext uri="{FF2B5EF4-FFF2-40B4-BE49-F238E27FC236}">
                <a16:creationId xmlns:a16="http://schemas.microsoft.com/office/drawing/2014/main" id="{6E81AA6A-8112-F327-6D6B-92BBC631B3BE}"/>
              </a:ext>
            </a:extLst>
          </p:cNvPr>
          <p:cNvSpPr>
            <a:spLocks noGrp="1"/>
          </p:cNvSpPr>
          <p:nvPr>
            <p:ph type="sldNum" sz="quarter" idx="12"/>
          </p:nvPr>
        </p:nvSpPr>
        <p:spPr/>
        <p:txBody>
          <a:bodyPr/>
          <a:lstStyle/>
          <a:p>
            <a:fld id="{4D6B71C8-6ADD-42EE-9728-D96CC2FBCF5E}" type="slidenum">
              <a:rPr lang="es-CO" smtClean="0"/>
              <a:t>36</a:t>
            </a:fld>
            <a:endParaRPr lang="es-CO"/>
          </a:p>
        </p:txBody>
      </p:sp>
    </p:spTree>
    <p:extLst>
      <p:ext uri="{BB962C8B-B14F-4D97-AF65-F5344CB8AC3E}">
        <p14:creationId xmlns:p14="http://schemas.microsoft.com/office/powerpoint/2010/main" val="2933154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Hallazgos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4;p34">
            <a:extLst>
              <a:ext uri="{FF2B5EF4-FFF2-40B4-BE49-F238E27FC236}">
                <a16:creationId xmlns:a16="http://schemas.microsoft.com/office/drawing/2014/main" id="{CC6FF7B7-C7C2-72F3-5FC4-D609890ED060}"/>
              </a:ext>
            </a:extLst>
          </p:cNvPr>
          <p:cNvSpPr/>
          <p:nvPr/>
        </p:nvSpPr>
        <p:spPr>
          <a:xfrm>
            <a:off x="1409002" y="3614535"/>
            <a:ext cx="2394958" cy="1065061"/>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defRPr/>
            </a:pPr>
            <a:r>
              <a:rPr lang="es-419" sz="1600" kern="0">
                <a:latin typeface="Poppins"/>
                <a:ea typeface="Poppins"/>
                <a:cs typeface="Poppins"/>
                <a:sym typeface="Poppins"/>
              </a:rPr>
              <a:t>Actualmente se</a:t>
            </a:r>
            <a:r>
              <a:rPr kumimoji="0" lang="es-419" sz="1600" b="0" i="0" u="none" strike="noStrike" kern="0" cap="none" spc="0" normalizeH="0" baseline="0">
                <a:ln>
                  <a:noFill/>
                </a:ln>
                <a:effectLst/>
                <a:uLnTx/>
                <a:uFillTx/>
                <a:latin typeface="Poppins"/>
                <a:ea typeface="Poppins"/>
                <a:cs typeface="Poppins"/>
                <a:sym typeface="Poppins"/>
              </a:rPr>
              <a:t> recorre menos distancias</a:t>
            </a:r>
            <a:endParaRPr kumimoji="0" lang="es-CO" sz="1600" b="0" i="0" u="none" strike="noStrike" kern="0" cap="none" spc="0" normalizeH="0" baseline="0">
              <a:ln>
                <a:noFill/>
              </a:ln>
              <a:effectLst/>
              <a:uLnTx/>
              <a:uFillTx/>
              <a:latin typeface="Poppins"/>
              <a:ea typeface="Poppins"/>
              <a:cs typeface="Poppins"/>
              <a:sym typeface="Poppins"/>
            </a:endParaRPr>
          </a:p>
        </p:txBody>
      </p:sp>
      <p:sp>
        <p:nvSpPr>
          <p:cNvPr id="19" name="Google Shape;164;p34">
            <a:extLst>
              <a:ext uri="{FF2B5EF4-FFF2-40B4-BE49-F238E27FC236}">
                <a16:creationId xmlns:a16="http://schemas.microsoft.com/office/drawing/2014/main" id="{08F25A2A-D281-0E09-9A1D-B95703633467}"/>
              </a:ext>
            </a:extLst>
          </p:cNvPr>
          <p:cNvSpPr/>
          <p:nvPr/>
        </p:nvSpPr>
        <p:spPr>
          <a:xfrm>
            <a:off x="3981114" y="1111983"/>
            <a:ext cx="3177790" cy="929164"/>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1600" b="0" i="0" u="none" strike="noStrike" kern="0" cap="none" spc="0" normalizeH="0" baseline="0">
                <a:ln>
                  <a:noFill/>
                </a:ln>
                <a:effectLst/>
                <a:uLnTx/>
                <a:uFillTx/>
                <a:latin typeface="Poppins"/>
                <a:ea typeface="Poppins"/>
                <a:cs typeface="Poppins"/>
                <a:sym typeface="Poppins"/>
              </a:rPr>
              <a:t>Optimizador maximiza tiempo trabajado y minimiza tiempo ocioso</a:t>
            </a:r>
            <a:endParaRPr kumimoji="0" lang="es-CO" sz="1600" b="0" i="0" u="none" strike="noStrike" kern="0" cap="none" spc="0" normalizeH="0" baseline="0">
              <a:ln>
                <a:noFill/>
              </a:ln>
              <a:effectLst/>
              <a:uLnTx/>
              <a:uFillTx/>
              <a:latin typeface="Poppins"/>
              <a:ea typeface="Poppins"/>
              <a:cs typeface="Poppins"/>
              <a:sym typeface="Poppins"/>
            </a:endParaRPr>
          </a:p>
        </p:txBody>
      </p:sp>
      <p:sp>
        <p:nvSpPr>
          <p:cNvPr id="21" name="Google Shape;164;p34">
            <a:extLst>
              <a:ext uri="{FF2B5EF4-FFF2-40B4-BE49-F238E27FC236}">
                <a16:creationId xmlns:a16="http://schemas.microsoft.com/office/drawing/2014/main" id="{FDC8B656-FA7B-6FAF-176C-02990253D62D}"/>
              </a:ext>
            </a:extLst>
          </p:cNvPr>
          <p:cNvSpPr/>
          <p:nvPr/>
        </p:nvSpPr>
        <p:spPr>
          <a:xfrm>
            <a:off x="7180065" y="3542167"/>
            <a:ext cx="2779719" cy="1065061"/>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1600" b="0" i="0" u="none" strike="noStrike" kern="0" cap="none" spc="0" normalizeH="0" baseline="0">
                <a:ln>
                  <a:noFill/>
                </a:ln>
                <a:effectLst/>
                <a:uLnTx/>
                <a:uFillTx/>
                <a:latin typeface="Poppins"/>
                <a:ea typeface="Poppins"/>
                <a:cs typeface="Poppins"/>
                <a:sym typeface="Poppins"/>
              </a:rPr>
              <a:t>La heurística minimiza los tiempos de espera de los pacientes</a:t>
            </a:r>
            <a:endParaRPr kumimoji="0" lang="es-CO" sz="1600" b="0" i="0" u="none" strike="noStrike" kern="0" cap="none" spc="0" normalizeH="0" baseline="0">
              <a:ln>
                <a:noFill/>
              </a:ln>
              <a:effectLst/>
              <a:uLnTx/>
              <a:uFillTx/>
              <a:latin typeface="Poppins"/>
              <a:ea typeface="Poppins"/>
              <a:cs typeface="Poppins"/>
              <a:sym typeface="Poppins"/>
            </a:endParaRPr>
          </a:p>
        </p:txBody>
      </p:sp>
      <p:sp>
        <p:nvSpPr>
          <p:cNvPr id="27" name="Google Shape;164;p34">
            <a:extLst>
              <a:ext uri="{FF2B5EF4-FFF2-40B4-BE49-F238E27FC236}">
                <a16:creationId xmlns:a16="http://schemas.microsoft.com/office/drawing/2014/main" id="{96679DF4-E044-90E3-13CC-766E50C3FE61}"/>
              </a:ext>
            </a:extLst>
          </p:cNvPr>
          <p:cNvSpPr/>
          <p:nvPr/>
        </p:nvSpPr>
        <p:spPr>
          <a:xfrm>
            <a:off x="8569924" y="1060820"/>
            <a:ext cx="3386003" cy="1065061"/>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a:ln>
                  <a:noFill/>
                </a:ln>
                <a:effectLst/>
                <a:uLnTx/>
                <a:uFillTx/>
                <a:latin typeface="Poppins"/>
                <a:ea typeface="Poppins"/>
                <a:cs typeface="Poppins"/>
                <a:sym typeface="Poppins"/>
              </a:rPr>
              <a:t>Los dos modelos suprimen la cantidad de solicitudes atendidas por fuera de las ventanas de tiempo</a:t>
            </a:r>
          </a:p>
        </p:txBody>
      </p:sp>
      <p:pic>
        <p:nvPicPr>
          <p:cNvPr id="31" name="Picture 30">
            <a:extLst>
              <a:ext uri="{FF2B5EF4-FFF2-40B4-BE49-F238E27FC236}">
                <a16:creationId xmlns:a16="http://schemas.microsoft.com/office/drawing/2014/main" id="{77269ED3-A335-5A01-805D-D7C7FBDCCE84}"/>
              </a:ext>
            </a:extLst>
          </p:cNvPr>
          <p:cNvPicPr>
            <a:picLocks noChangeAspect="1"/>
          </p:cNvPicPr>
          <p:nvPr/>
        </p:nvPicPr>
        <p:blipFill>
          <a:blip r:embed="rId3"/>
          <a:stretch>
            <a:fillRect/>
          </a:stretch>
        </p:blipFill>
        <p:spPr>
          <a:xfrm>
            <a:off x="266868" y="2308633"/>
            <a:ext cx="11360456" cy="1011675"/>
          </a:xfrm>
          <a:prstGeom prst="rect">
            <a:avLst/>
          </a:prstGeom>
        </p:spPr>
      </p:pic>
      <p:sp>
        <p:nvSpPr>
          <p:cNvPr id="2" name="Google Shape;163;p34">
            <a:extLst>
              <a:ext uri="{FF2B5EF4-FFF2-40B4-BE49-F238E27FC236}">
                <a16:creationId xmlns:a16="http://schemas.microsoft.com/office/drawing/2014/main" id="{FC831CDE-9141-92F6-12AB-1D79F03E4FAC}"/>
              </a:ext>
            </a:extLst>
          </p:cNvPr>
          <p:cNvSpPr txBox="1">
            <a:spLocks/>
          </p:cNvSpPr>
          <p:nvPr/>
        </p:nvSpPr>
        <p:spPr>
          <a:xfrm>
            <a:off x="1701300" y="5109022"/>
            <a:ext cx="8789399"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kumimoji="0" lang="es-ES_tradnl" sz="3000" b="1" i="0" u="none" strike="noStrike" kern="0" cap="none" spc="0" normalizeH="0" baseline="0">
                <a:ln>
                  <a:noFill/>
                </a:ln>
                <a:solidFill>
                  <a:srgbClr val="0B1EBE"/>
                </a:solidFill>
                <a:effectLst/>
                <a:uLnTx/>
                <a:uFillTx/>
                <a:latin typeface="+mn-lt"/>
                <a:cs typeface="Poppins"/>
                <a:sym typeface="Poppins"/>
              </a:rPr>
              <a:t>¿Qué pasa en condiciones extremas?</a:t>
            </a: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3000" b="1" i="0" u="none" strike="noStrike" kern="0" cap="none" spc="0" normalizeH="0" baseline="0">
              <a:ln>
                <a:noFill/>
              </a:ln>
              <a:solidFill>
                <a:srgbClr val="0B1EBE"/>
              </a:solidFill>
              <a:effectLst/>
              <a:uLnTx/>
              <a:uFillTx/>
              <a:latin typeface="+mn-lt"/>
              <a:cs typeface="Poppins"/>
              <a:sym typeface="Poppins"/>
            </a:endParaRPr>
          </a:p>
        </p:txBody>
      </p:sp>
      <p:sp>
        <p:nvSpPr>
          <p:cNvPr id="3" name="Marcador de número de diapositiva 2">
            <a:extLst>
              <a:ext uri="{FF2B5EF4-FFF2-40B4-BE49-F238E27FC236}">
                <a16:creationId xmlns:a16="http://schemas.microsoft.com/office/drawing/2014/main" id="{37C0F4CF-E499-A6DB-247A-7F8D7A678175}"/>
              </a:ext>
            </a:extLst>
          </p:cNvPr>
          <p:cNvSpPr>
            <a:spLocks noGrp="1"/>
          </p:cNvSpPr>
          <p:nvPr>
            <p:ph type="sldNum" sz="quarter" idx="12"/>
          </p:nvPr>
        </p:nvSpPr>
        <p:spPr/>
        <p:txBody>
          <a:bodyPr/>
          <a:lstStyle/>
          <a:p>
            <a:fld id="{4D6B71C8-6ADD-42EE-9728-D96CC2FBCF5E}" type="slidenum">
              <a:rPr lang="es-CO" smtClean="0"/>
              <a:t>37</a:t>
            </a:fld>
            <a:endParaRPr lang="es-CO"/>
          </a:p>
        </p:txBody>
      </p:sp>
    </p:spTree>
    <p:extLst>
      <p:ext uri="{BB962C8B-B14F-4D97-AF65-F5344CB8AC3E}">
        <p14:creationId xmlns:p14="http://schemas.microsoft.com/office/powerpoint/2010/main" val="1858813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6068834"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2400" b="1" i="0" u="none" strike="noStrike" kern="0" cap="none" spc="0" normalizeH="0" baseline="0">
                <a:ln>
                  <a:noFill/>
                </a:ln>
                <a:solidFill>
                  <a:srgbClr val="0B1EBE"/>
                </a:solidFill>
                <a:effectLst/>
                <a:uLnTx/>
                <a:uFillTx/>
                <a:latin typeface="Poppins"/>
                <a:ea typeface="Poppins"/>
                <a:cs typeface="Poppins"/>
                <a:sym typeface="Poppins"/>
              </a:rPr>
              <a:t>Indicadores Condiciones extremas</a:t>
            </a: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3" name="Imagen 2">
            <a:extLst>
              <a:ext uri="{FF2B5EF4-FFF2-40B4-BE49-F238E27FC236}">
                <a16:creationId xmlns:a16="http://schemas.microsoft.com/office/drawing/2014/main" id="{3C9783C8-C4E3-A6D5-CCFF-91944AE49EA8}"/>
              </a:ext>
            </a:extLst>
          </p:cNvPr>
          <p:cNvPicPr>
            <a:picLocks noChangeAspect="1"/>
          </p:cNvPicPr>
          <p:nvPr/>
        </p:nvPicPr>
        <p:blipFill>
          <a:blip r:embed="rId3"/>
          <a:stretch>
            <a:fillRect/>
          </a:stretch>
        </p:blipFill>
        <p:spPr>
          <a:xfrm>
            <a:off x="7821090" y="908637"/>
            <a:ext cx="2797364" cy="1969423"/>
          </a:xfrm>
          <a:prstGeom prst="rect">
            <a:avLst/>
          </a:prstGeom>
        </p:spPr>
      </p:pic>
      <p:pic>
        <p:nvPicPr>
          <p:cNvPr id="4" name="Imagen 3">
            <a:extLst>
              <a:ext uri="{FF2B5EF4-FFF2-40B4-BE49-F238E27FC236}">
                <a16:creationId xmlns:a16="http://schemas.microsoft.com/office/drawing/2014/main" id="{717A3006-19E4-42C9-74FB-43809B6C75FB}"/>
              </a:ext>
            </a:extLst>
          </p:cNvPr>
          <p:cNvPicPr>
            <a:picLocks noChangeAspect="1"/>
          </p:cNvPicPr>
          <p:nvPr/>
        </p:nvPicPr>
        <p:blipFill rotWithShape="1">
          <a:blip r:embed="rId4"/>
          <a:srcRect l="1918" t="2770" r="1588" b="3492"/>
          <a:stretch/>
        </p:blipFill>
        <p:spPr>
          <a:xfrm>
            <a:off x="6592186" y="3099499"/>
            <a:ext cx="5255173" cy="3037490"/>
          </a:xfrm>
          <a:prstGeom prst="rect">
            <a:avLst/>
          </a:prstGeom>
        </p:spPr>
      </p:pic>
      <p:sp>
        <p:nvSpPr>
          <p:cNvPr id="10" name="Rectángulo redondeado 9">
            <a:extLst>
              <a:ext uri="{FF2B5EF4-FFF2-40B4-BE49-F238E27FC236}">
                <a16:creationId xmlns:a16="http://schemas.microsoft.com/office/drawing/2014/main" id="{668BF64B-7F04-155F-FF50-629B743D4920}"/>
              </a:ext>
            </a:extLst>
          </p:cNvPr>
          <p:cNvSpPr/>
          <p:nvPr/>
        </p:nvSpPr>
        <p:spPr>
          <a:xfrm>
            <a:off x="733452" y="1330100"/>
            <a:ext cx="5174528" cy="16822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_tradnl" b="1"/>
              <a:t>Pruebas adicionales:</a:t>
            </a:r>
          </a:p>
          <a:p>
            <a:endParaRPr lang="es-ES_tradnl"/>
          </a:p>
          <a:p>
            <a:pPr marL="285750" indent="-285750">
              <a:buFont typeface="Courier New" panose="02070309020205020404" pitchFamily="49" charset="0"/>
              <a:buChar char="o"/>
            </a:pPr>
            <a:r>
              <a:rPr lang="es-ES_tradnl"/>
              <a:t>Versión 2: Eliminar un médico de cada jornada</a:t>
            </a:r>
          </a:p>
          <a:p>
            <a:pPr marL="285750" indent="-285750">
              <a:buFont typeface="Courier New" panose="02070309020205020404" pitchFamily="49" charset="0"/>
              <a:buChar char="o"/>
            </a:pPr>
            <a:r>
              <a:rPr lang="es-ES_tradnl"/>
              <a:t>Versión 3: Eliminar dos médicos de cada jornada</a:t>
            </a:r>
          </a:p>
        </p:txBody>
      </p:sp>
      <p:sp>
        <p:nvSpPr>
          <p:cNvPr id="11" name="Rectángulo redondeado 10">
            <a:extLst>
              <a:ext uri="{FF2B5EF4-FFF2-40B4-BE49-F238E27FC236}">
                <a16:creationId xmlns:a16="http://schemas.microsoft.com/office/drawing/2014/main" id="{3EA1EC20-ED67-CBB4-DABB-1F0CA97AF9F1}"/>
              </a:ext>
            </a:extLst>
          </p:cNvPr>
          <p:cNvSpPr/>
          <p:nvPr/>
        </p:nvSpPr>
        <p:spPr>
          <a:xfrm>
            <a:off x="733452" y="3777140"/>
            <a:ext cx="5174528" cy="16822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s-ES_tradnl"/>
              <a:t>Incremento en el tiempo de desplazamiento</a:t>
            </a:r>
          </a:p>
          <a:p>
            <a:pPr marL="285750" indent="-285750">
              <a:buFont typeface="Courier New" panose="02070309020205020404" pitchFamily="49" charset="0"/>
              <a:buChar char="o"/>
            </a:pPr>
            <a:r>
              <a:rPr lang="es-ES_tradnl"/>
              <a:t>Cantidad promedio de solicitudes comportamiento exponencial</a:t>
            </a:r>
          </a:p>
        </p:txBody>
      </p:sp>
      <p:sp>
        <p:nvSpPr>
          <p:cNvPr id="2" name="Marcador de número de diapositiva 1">
            <a:extLst>
              <a:ext uri="{FF2B5EF4-FFF2-40B4-BE49-F238E27FC236}">
                <a16:creationId xmlns:a16="http://schemas.microsoft.com/office/drawing/2014/main" id="{1287ACCA-00D5-ABBF-5426-549ACD0A2D3C}"/>
              </a:ext>
            </a:extLst>
          </p:cNvPr>
          <p:cNvSpPr>
            <a:spLocks noGrp="1"/>
          </p:cNvSpPr>
          <p:nvPr>
            <p:ph type="sldNum" sz="quarter" idx="12"/>
          </p:nvPr>
        </p:nvSpPr>
        <p:spPr/>
        <p:txBody>
          <a:bodyPr/>
          <a:lstStyle/>
          <a:p>
            <a:fld id="{4D6B71C8-6ADD-42EE-9728-D96CC2FBCF5E}" type="slidenum">
              <a:rPr lang="es-CO" smtClean="0"/>
              <a:t>38</a:t>
            </a:fld>
            <a:endParaRPr lang="es-CO"/>
          </a:p>
        </p:txBody>
      </p:sp>
    </p:spTree>
    <p:extLst>
      <p:ext uri="{BB962C8B-B14F-4D97-AF65-F5344CB8AC3E}">
        <p14:creationId xmlns:p14="http://schemas.microsoft.com/office/powerpoint/2010/main" val="1993020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6068834"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2400" b="1" i="0" u="none" strike="noStrike" kern="0" cap="none" spc="0" normalizeH="0" baseline="0">
                <a:ln>
                  <a:noFill/>
                </a:ln>
                <a:solidFill>
                  <a:srgbClr val="0B1EBE"/>
                </a:solidFill>
                <a:effectLst/>
                <a:uLnTx/>
                <a:uFillTx/>
                <a:latin typeface="Poppins"/>
                <a:ea typeface="Poppins"/>
                <a:cs typeface="Poppins"/>
                <a:sym typeface="Poppins"/>
              </a:rPr>
              <a:t>Indicadores Condiciones extremas</a:t>
            </a: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10" name="Rectángulo redondeado 9">
            <a:extLst>
              <a:ext uri="{FF2B5EF4-FFF2-40B4-BE49-F238E27FC236}">
                <a16:creationId xmlns:a16="http://schemas.microsoft.com/office/drawing/2014/main" id="{668BF64B-7F04-155F-FF50-629B743D4920}"/>
              </a:ext>
            </a:extLst>
          </p:cNvPr>
          <p:cNvSpPr/>
          <p:nvPr/>
        </p:nvSpPr>
        <p:spPr>
          <a:xfrm>
            <a:off x="830850" y="1061392"/>
            <a:ext cx="5174528" cy="168220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Font typeface="Courier New" panose="02070309020205020404" pitchFamily="49" charset="0"/>
              <a:buChar char="o"/>
            </a:pPr>
            <a:r>
              <a:rPr lang="es-ES_tradnl" sz="1700"/>
              <a:t>Tiempos trabajados incrementan a medida que se tienen menos médicos para la heurística superando al optimizador.</a:t>
            </a:r>
          </a:p>
          <a:p>
            <a:pPr marL="285750" indent="-285750">
              <a:buFont typeface="Courier New" panose="02070309020205020404" pitchFamily="49" charset="0"/>
              <a:buChar char="o"/>
            </a:pPr>
            <a:r>
              <a:rPr lang="es-ES_tradnl" sz="1700"/>
              <a:t>No hay tiempo ocioso.</a:t>
            </a:r>
          </a:p>
          <a:p>
            <a:pPr marL="285750" indent="-285750">
              <a:buFont typeface="Courier New" panose="02070309020205020404" pitchFamily="49" charset="0"/>
              <a:buChar char="o"/>
            </a:pPr>
            <a:r>
              <a:rPr lang="es-ES_tradnl" sz="1700"/>
              <a:t>Tiempos de espera menores a la situación actual. </a:t>
            </a:r>
          </a:p>
        </p:txBody>
      </p:sp>
      <p:sp>
        <p:nvSpPr>
          <p:cNvPr id="11" name="Rectángulo redondeado 10">
            <a:extLst>
              <a:ext uri="{FF2B5EF4-FFF2-40B4-BE49-F238E27FC236}">
                <a16:creationId xmlns:a16="http://schemas.microsoft.com/office/drawing/2014/main" id="{3EA1EC20-ED67-CBB4-DABB-1F0CA97AF9F1}"/>
              </a:ext>
            </a:extLst>
          </p:cNvPr>
          <p:cNvSpPr/>
          <p:nvPr/>
        </p:nvSpPr>
        <p:spPr>
          <a:xfrm>
            <a:off x="6592186" y="918166"/>
            <a:ext cx="5174528" cy="196825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s-ES_tradnl" sz="1700"/>
              <a:t>Incrementa la cantidad de solicitudes demoradas para la heurística a 18 solicitudes y 52 para V2 y V3, en la situación actual son 79.</a:t>
            </a:r>
          </a:p>
          <a:p>
            <a:pPr marL="285750" indent="-285750">
              <a:buFont typeface="Courier New" panose="02070309020205020404" pitchFamily="49" charset="0"/>
              <a:buChar char="o"/>
            </a:pPr>
            <a:r>
              <a:rPr lang="es-ES_tradnl" sz="1700"/>
              <a:t>Es más difícil cumplir con una asignación equitativa.</a:t>
            </a:r>
          </a:p>
          <a:p>
            <a:pPr marL="285750" indent="-285750">
              <a:buFont typeface="Courier New" panose="02070309020205020404" pitchFamily="49" charset="0"/>
              <a:buChar char="o"/>
            </a:pPr>
            <a:r>
              <a:rPr lang="es-ES_tradnl" sz="1700"/>
              <a:t>Tiempos extra de 37 min promedio para la heurística en V2.</a:t>
            </a:r>
          </a:p>
        </p:txBody>
      </p:sp>
      <p:pic>
        <p:nvPicPr>
          <p:cNvPr id="2" name="Imagen 1">
            <a:extLst>
              <a:ext uri="{FF2B5EF4-FFF2-40B4-BE49-F238E27FC236}">
                <a16:creationId xmlns:a16="http://schemas.microsoft.com/office/drawing/2014/main" id="{209BA154-9A98-CBF3-8361-CE0BFB6428AA}"/>
              </a:ext>
            </a:extLst>
          </p:cNvPr>
          <p:cNvPicPr>
            <a:picLocks noChangeAspect="1"/>
          </p:cNvPicPr>
          <p:nvPr/>
        </p:nvPicPr>
        <p:blipFill rotWithShape="1">
          <a:blip r:embed="rId3"/>
          <a:srcRect l="2072" t="3783" r="1759" b="4917"/>
          <a:stretch/>
        </p:blipFill>
        <p:spPr>
          <a:xfrm>
            <a:off x="740228" y="2964372"/>
            <a:ext cx="5355772" cy="3062051"/>
          </a:xfrm>
          <a:prstGeom prst="rect">
            <a:avLst/>
          </a:prstGeom>
        </p:spPr>
      </p:pic>
      <p:pic>
        <p:nvPicPr>
          <p:cNvPr id="5" name="Imagen 4">
            <a:extLst>
              <a:ext uri="{FF2B5EF4-FFF2-40B4-BE49-F238E27FC236}">
                <a16:creationId xmlns:a16="http://schemas.microsoft.com/office/drawing/2014/main" id="{5BF3790D-FA4D-19D7-693F-85447E10E302}"/>
              </a:ext>
            </a:extLst>
          </p:cNvPr>
          <p:cNvPicPr>
            <a:picLocks noChangeAspect="1"/>
          </p:cNvPicPr>
          <p:nvPr/>
        </p:nvPicPr>
        <p:blipFill rotWithShape="1">
          <a:blip r:embed="rId4"/>
          <a:srcRect l="4065" t="2011" r="2337" b="3738"/>
          <a:stretch/>
        </p:blipFill>
        <p:spPr>
          <a:xfrm>
            <a:off x="6561010" y="2964371"/>
            <a:ext cx="5355774" cy="3062052"/>
          </a:xfrm>
          <a:prstGeom prst="rect">
            <a:avLst/>
          </a:prstGeom>
        </p:spPr>
      </p:pic>
      <p:sp>
        <p:nvSpPr>
          <p:cNvPr id="3" name="Marcador de número de diapositiva 2">
            <a:extLst>
              <a:ext uri="{FF2B5EF4-FFF2-40B4-BE49-F238E27FC236}">
                <a16:creationId xmlns:a16="http://schemas.microsoft.com/office/drawing/2014/main" id="{46B6F8B9-7466-29E4-B662-448F12FF2203}"/>
              </a:ext>
            </a:extLst>
          </p:cNvPr>
          <p:cNvSpPr>
            <a:spLocks noGrp="1"/>
          </p:cNvSpPr>
          <p:nvPr>
            <p:ph type="sldNum" sz="quarter" idx="12"/>
          </p:nvPr>
        </p:nvSpPr>
        <p:spPr/>
        <p:txBody>
          <a:bodyPr/>
          <a:lstStyle/>
          <a:p>
            <a:fld id="{4D6B71C8-6ADD-42EE-9728-D96CC2FBCF5E}" type="slidenum">
              <a:rPr lang="es-CO" smtClean="0"/>
              <a:t>39</a:t>
            </a:fld>
            <a:endParaRPr lang="es-CO"/>
          </a:p>
        </p:txBody>
      </p:sp>
    </p:spTree>
    <p:extLst>
      <p:ext uri="{BB962C8B-B14F-4D97-AF65-F5344CB8AC3E}">
        <p14:creationId xmlns:p14="http://schemas.microsoft.com/office/powerpoint/2010/main" val="1342292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27;p42">
            <a:extLst>
              <a:ext uri="{FF2B5EF4-FFF2-40B4-BE49-F238E27FC236}">
                <a16:creationId xmlns:a16="http://schemas.microsoft.com/office/drawing/2014/main" id="{5273C5B4-BC04-59AA-F8D7-DC07469DCBE9}"/>
              </a:ext>
            </a:extLst>
          </p:cNvPr>
          <p:cNvSpPr txBox="1">
            <a:spLocks/>
          </p:cNvSpPr>
          <p:nvPr/>
        </p:nvSpPr>
        <p:spPr>
          <a:xfrm>
            <a:off x="3453366" y="2114213"/>
            <a:ext cx="7993627" cy="331138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s-CO" sz="2500">
                <a:cs typeface="Calibri"/>
              </a:rPr>
              <a:t>ADOM es una empresa de medicina domiciliaria que opera en la ciudad de Bogotá.</a:t>
            </a:r>
            <a:endParaRPr lang="es-ES" sz="2500"/>
          </a:p>
          <a:p>
            <a:pPr marL="0" indent="0" algn="ctr">
              <a:spcBef>
                <a:spcPts val="0"/>
              </a:spcBef>
              <a:buNone/>
            </a:pPr>
            <a:endParaRPr lang="es-CO" sz="2500"/>
          </a:p>
          <a:p>
            <a:pPr marL="0" indent="0" algn="ctr">
              <a:spcBef>
                <a:spcPts val="0"/>
              </a:spcBef>
              <a:buNone/>
            </a:pPr>
            <a:r>
              <a:rPr lang="es-CO" sz="2500">
                <a:cs typeface="Calibri" panose="020F0502020204030204"/>
              </a:rPr>
              <a:t>La empresa fue establecida en 1978 como una de las primeras IPS en atención médica domiciliaria de Colombia, 45 años de experiencia.</a:t>
            </a:r>
          </a:p>
          <a:p>
            <a:pPr marL="0" indent="0" algn="ctr">
              <a:spcBef>
                <a:spcPts val="0"/>
              </a:spcBef>
              <a:buNone/>
            </a:pPr>
            <a:endParaRPr lang="es-CO" sz="2500">
              <a:cs typeface="Calibri" panose="020F0502020204030204"/>
            </a:endParaRPr>
          </a:p>
          <a:p>
            <a:pPr marL="0" indent="0" algn="ctr">
              <a:spcBef>
                <a:spcPts val="0"/>
              </a:spcBef>
              <a:buNone/>
            </a:pPr>
            <a:r>
              <a:rPr lang="es-CO" sz="2500">
                <a:cs typeface="Calibri" panose="020F0502020204030204"/>
              </a:rPr>
              <a:t>Cuenta con la certificación ISO 9001.</a:t>
            </a:r>
          </a:p>
          <a:p>
            <a:pPr marL="0" indent="0" algn="ctr">
              <a:spcBef>
                <a:spcPts val="0"/>
              </a:spcBef>
              <a:buNone/>
            </a:pPr>
            <a:endParaRPr lang="es-CO" sz="2500">
              <a:cs typeface="Calibri" panose="020F0502020204030204"/>
            </a:endParaRPr>
          </a:p>
        </p:txBody>
      </p:sp>
      <p:pic>
        <p:nvPicPr>
          <p:cNvPr id="25" name="Picture 2" descr="ADOM Salud | Atención en salud domiciliaria">
            <a:extLst>
              <a:ext uri="{FF2B5EF4-FFF2-40B4-BE49-F238E27FC236}">
                <a16:creationId xmlns:a16="http://schemas.microsoft.com/office/drawing/2014/main" id="{A0101990-40C2-A2D2-6D52-BD51F7579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318" t="15600" r="7650" b="18543"/>
          <a:stretch/>
        </p:blipFill>
        <p:spPr bwMode="auto">
          <a:xfrm>
            <a:off x="523352" y="2372032"/>
            <a:ext cx="2930014" cy="211393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Presentación de la empresa</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Marcador de número de diapositiva 1">
            <a:extLst>
              <a:ext uri="{FF2B5EF4-FFF2-40B4-BE49-F238E27FC236}">
                <a16:creationId xmlns:a16="http://schemas.microsoft.com/office/drawing/2014/main" id="{F56B9EFA-1EBF-A0CE-D951-367E7E716222}"/>
              </a:ext>
            </a:extLst>
          </p:cNvPr>
          <p:cNvSpPr>
            <a:spLocks noGrp="1"/>
          </p:cNvSpPr>
          <p:nvPr>
            <p:ph type="sldNum" sz="quarter" idx="12"/>
          </p:nvPr>
        </p:nvSpPr>
        <p:spPr/>
        <p:txBody>
          <a:bodyPr/>
          <a:lstStyle/>
          <a:p>
            <a:fld id="{4D6B71C8-6ADD-42EE-9728-D96CC2FBCF5E}" type="slidenum">
              <a:rPr lang="es-CO" smtClean="0"/>
              <a:t>4</a:t>
            </a:fld>
            <a:endParaRPr lang="es-CO"/>
          </a:p>
        </p:txBody>
      </p:sp>
    </p:spTree>
    <p:extLst>
      <p:ext uri="{BB962C8B-B14F-4D97-AF65-F5344CB8AC3E}">
        <p14:creationId xmlns:p14="http://schemas.microsoft.com/office/powerpoint/2010/main" val="2879283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Google Shape;164;p34">
            <a:extLst>
              <a:ext uri="{FF2B5EF4-FFF2-40B4-BE49-F238E27FC236}">
                <a16:creationId xmlns:a16="http://schemas.microsoft.com/office/drawing/2014/main" id="{8028E094-A9CA-67CA-04D9-0A63B1CC542E}"/>
              </a:ext>
            </a:extLst>
          </p:cNvPr>
          <p:cNvSpPr/>
          <p:nvPr/>
        </p:nvSpPr>
        <p:spPr>
          <a:xfrm>
            <a:off x="631511" y="1779519"/>
            <a:ext cx="3454334" cy="57819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400" b="0" i="0" u="none" strike="noStrike" kern="0" cap="none" spc="0" normalizeH="0" baseline="0">
                <a:ln>
                  <a:noFill/>
                </a:ln>
                <a:solidFill>
                  <a:srgbClr val="FFFBF9"/>
                </a:solidFill>
                <a:effectLst/>
                <a:uLnTx/>
                <a:uFillTx/>
                <a:latin typeface="Poppins"/>
                <a:ea typeface="Poppins"/>
                <a:cs typeface="Poppins"/>
                <a:sym typeface="Poppins"/>
              </a:rPr>
              <a:t>Agenda</a:t>
            </a:r>
            <a:endParaRPr kumimoji="0" lang="es-CO" sz="24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5" name="Google Shape;327;p42">
            <a:extLst>
              <a:ext uri="{FF2B5EF4-FFF2-40B4-BE49-F238E27FC236}">
                <a16:creationId xmlns:a16="http://schemas.microsoft.com/office/drawing/2014/main" id="{CC2A3BE6-6466-0134-7F5C-1870497017D4}"/>
              </a:ext>
            </a:extLst>
          </p:cNvPr>
          <p:cNvSpPr txBox="1">
            <a:spLocks/>
          </p:cNvSpPr>
          <p:nvPr/>
        </p:nvSpPr>
        <p:spPr>
          <a:xfrm>
            <a:off x="5245858" y="1804574"/>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cs typeface="Calibri" panose="020F0502020204030204"/>
              </a:rPr>
              <a:t>Introducción</a:t>
            </a:r>
            <a:endParaRPr lang="es-ES" sz="2400">
              <a:ea typeface="+mn-lt"/>
              <a:cs typeface="+mn-lt"/>
            </a:endParaRPr>
          </a:p>
        </p:txBody>
      </p:sp>
      <p:sp>
        <p:nvSpPr>
          <p:cNvPr id="47" name="Google Shape;327;p42">
            <a:extLst>
              <a:ext uri="{FF2B5EF4-FFF2-40B4-BE49-F238E27FC236}">
                <a16:creationId xmlns:a16="http://schemas.microsoft.com/office/drawing/2014/main" id="{A650A831-541D-2DCE-C227-891C5444918A}"/>
              </a:ext>
            </a:extLst>
          </p:cNvPr>
          <p:cNvSpPr txBox="1">
            <a:spLocks/>
          </p:cNvSpPr>
          <p:nvPr/>
        </p:nvSpPr>
        <p:spPr>
          <a:xfrm>
            <a:off x="5245858" y="2593078"/>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Descripción del Problema</a:t>
            </a:r>
            <a:endParaRPr lang="es-ES" sz="2400">
              <a:ea typeface="+mn-lt"/>
              <a:cs typeface="+mn-lt"/>
            </a:endParaRPr>
          </a:p>
        </p:txBody>
      </p:sp>
      <p:sp>
        <p:nvSpPr>
          <p:cNvPr id="49" name="Google Shape;327;p42">
            <a:extLst>
              <a:ext uri="{FF2B5EF4-FFF2-40B4-BE49-F238E27FC236}">
                <a16:creationId xmlns:a16="http://schemas.microsoft.com/office/drawing/2014/main" id="{DFA5CA0E-4FFE-D4E2-6A27-6666D51CC8E6}"/>
              </a:ext>
            </a:extLst>
          </p:cNvPr>
          <p:cNvSpPr txBox="1">
            <a:spLocks/>
          </p:cNvSpPr>
          <p:nvPr/>
        </p:nvSpPr>
        <p:spPr>
          <a:xfrm>
            <a:off x="5245858" y="3381582"/>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Formulación Matemática</a:t>
            </a:r>
            <a:endParaRPr lang="es-ES" sz="2400">
              <a:ea typeface="+mn-lt"/>
              <a:cs typeface="+mn-lt"/>
            </a:endParaRPr>
          </a:p>
        </p:txBody>
      </p:sp>
      <p:sp>
        <p:nvSpPr>
          <p:cNvPr id="52" name="Google Shape;327;p42">
            <a:extLst>
              <a:ext uri="{FF2B5EF4-FFF2-40B4-BE49-F238E27FC236}">
                <a16:creationId xmlns:a16="http://schemas.microsoft.com/office/drawing/2014/main" id="{D3323130-D98C-9C65-28CF-784EB0816682}"/>
              </a:ext>
            </a:extLst>
          </p:cNvPr>
          <p:cNvSpPr txBox="1">
            <a:spLocks/>
          </p:cNvSpPr>
          <p:nvPr/>
        </p:nvSpPr>
        <p:spPr>
          <a:xfrm>
            <a:off x="5245858" y="4958590"/>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Conclusiones y Trabajos Futuros</a:t>
            </a:r>
            <a:endParaRPr lang="es-ES" sz="2400">
              <a:ea typeface="+mn-lt"/>
              <a:cs typeface="+mn-lt"/>
            </a:endParaRPr>
          </a:p>
        </p:txBody>
      </p:sp>
      <p:sp>
        <p:nvSpPr>
          <p:cNvPr id="54" name="Google Shape;164;p34">
            <a:extLst>
              <a:ext uri="{FF2B5EF4-FFF2-40B4-BE49-F238E27FC236}">
                <a16:creationId xmlns:a16="http://schemas.microsoft.com/office/drawing/2014/main" id="{7D9A7C9F-BD5B-5807-6F8C-1296740FAD80}"/>
              </a:ext>
            </a:extLst>
          </p:cNvPr>
          <p:cNvSpPr/>
          <p:nvPr/>
        </p:nvSpPr>
        <p:spPr>
          <a:xfrm>
            <a:off x="631511" y="440188"/>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55" name="Google Shape;165;p34">
            <a:extLst>
              <a:ext uri="{FF2B5EF4-FFF2-40B4-BE49-F238E27FC236}">
                <a16:creationId xmlns:a16="http://schemas.microsoft.com/office/drawing/2014/main" id="{76193A57-BD3F-EBC4-76C7-ABDD7C35C561}"/>
              </a:ext>
            </a:extLst>
          </p:cNvPr>
          <p:cNvSpPr/>
          <p:nvPr/>
        </p:nvSpPr>
        <p:spPr>
          <a:xfrm>
            <a:off x="4194415" y="443054"/>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56" name="Google Shape;166;p34">
            <a:extLst>
              <a:ext uri="{FF2B5EF4-FFF2-40B4-BE49-F238E27FC236}">
                <a16:creationId xmlns:a16="http://schemas.microsoft.com/office/drawing/2014/main" id="{21A97388-A6E5-89D3-1C4E-880CC09EC1D7}"/>
              </a:ext>
            </a:extLst>
          </p:cNvPr>
          <p:cNvSpPr/>
          <p:nvPr/>
        </p:nvSpPr>
        <p:spPr>
          <a:xfrm>
            <a:off x="2012007" y="440188"/>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grpSp>
        <p:nvGrpSpPr>
          <p:cNvPr id="57" name="Google Shape;168;p34">
            <a:extLst>
              <a:ext uri="{FF2B5EF4-FFF2-40B4-BE49-F238E27FC236}">
                <a16:creationId xmlns:a16="http://schemas.microsoft.com/office/drawing/2014/main" id="{8A1297EC-DB4E-8091-FEDC-39F6C029B138}"/>
              </a:ext>
            </a:extLst>
          </p:cNvPr>
          <p:cNvGrpSpPr/>
          <p:nvPr/>
        </p:nvGrpSpPr>
        <p:grpSpPr>
          <a:xfrm>
            <a:off x="10792957" y="652771"/>
            <a:ext cx="400629" cy="80100"/>
            <a:chOff x="7956593" y="610725"/>
            <a:chExt cx="400629" cy="80100"/>
          </a:xfrm>
        </p:grpSpPr>
        <p:sp>
          <p:nvSpPr>
            <p:cNvPr id="58" name="Google Shape;169;p34">
              <a:extLst>
                <a:ext uri="{FF2B5EF4-FFF2-40B4-BE49-F238E27FC236}">
                  <a16:creationId xmlns:a16="http://schemas.microsoft.com/office/drawing/2014/main" id="{1E0B8E0A-F13E-CF17-F6C1-E35BF0421E7C}"/>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59" name="Google Shape;170;p34">
              <a:extLst>
                <a:ext uri="{FF2B5EF4-FFF2-40B4-BE49-F238E27FC236}">
                  <a16:creationId xmlns:a16="http://schemas.microsoft.com/office/drawing/2014/main" id="{54E22CAE-FFC7-296C-677F-FF0698E9C215}"/>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60" name="Google Shape;171;p34">
              <a:extLst>
                <a:ext uri="{FF2B5EF4-FFF2-40B4-BE49-F238E27FC236}">
                  <a16:creationId xmlns:a16="http://schemas.microsoft.com/office/drawing/2014/main" id="{201BBE4E-5D53-F5BE-9863-96EC8673E172}"/>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61" name="Picture 60" descr="Resultado de imagen para logo de los andes png">
            <a:extLst>
              <a:ext uri="{FF2B5EF4-FFF2-40B4-BE49-F238E27FC236}">
                <a16:creationId xmlns:a16="http://schemas.microsoft.com/office/drawing/2014/main" id="{63D28EAF-2C56-DEAA-E504-AB8193689A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1877" y="316701"/>
            <a:ext cx="981710" cy="293370"/>
          </a:xfrm>
          <a:prstGeom prst="rect">
            <a:avLst/>
          </a:prstGeom>
          <a:noFill/>
        </p:spPr>
      </p:pic>
      <p:sp>
        <p:nvSpPr>
          <p:cNvPr id="63" name="Google Shape;327;p42">
            <a:extLst>
              <a:ext uri="{FF2B5EF4-FFF2-40B4-BE49-F238E27FC236}">
                <a16:creationId xmlns:a16="http://schemas.microsoft.com/office/drawing/2014/main" id="{C18A5B47-8B28-65F9-8707-672E526DD88B}"/>
              </a:ext>
            </a:extLst>
          </p:cNvPr>
          <p:cNvSpPr txBox="1">
            <a:spLocks/>
          </p:cNvSpPr>
          <p:nvPr/>
        </p:nvSpPr>
        <p:spPr>
          <a:xfrm>
            <a:off x="5245858" y="4188739"/>
            <a:ext cx="4484550" cy="42870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400">
                <a:ea typeface="+mn-lt"/>
                <a:cs typeface="Calibri" panose="020F0502020204030204"/>
              </a:rPr>
              <a:t>Resultados</a:t>
            </a:r>
            <a:endParaRPr lang="es-ES" sz="2400">
              <a:ea typeface="+mn-lt"/>
              <a:cs typeface="+mn-lt"/>
            </a:endParaRPr>
          </a:p>
        </p:txBody>
      </p:sp>
      <p:sp>
        <p:nvSpPr>
          <p:cNvPr id="2" name="Google Shape;164;p34">
            <a:extLst>
              <a:ext uri="{FF2B5EF4-FFF2-40B4-BE49-F238E27FC236}">
                <a16:creationId xmlns:a16="http://schemas.microsoft.com/office/drawing/2014/main" id="{6836D5C8-17EA-FCC6-5737-2ED8BAB3952D}"/>
              </a:ext>
            </a:extLst>
          </p:cNvPr>
          <p:cNvSpPr/>
          <p:nvPr/>
        </p:nvSpPr>
        <p:spPr>
          <a:xfrm>
            <a:off x="631511" y="6194447"/>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 name="Google Shape;166;p34">
            <a:extLst>
              <a:ext uri="{FF2B5EF4-FFF2-40B4-BE49-F238E27FC236}">
                <a16:creationId xmlns:a16="http://schemas.microsoft.com/office/drawing/2014/main" id="{8AB4BA2E-6E0D-9DA2-5D51-97C0CBCB3113}"/>
              </a:ext>
            </a:extLst>
          </p:cNvPr>
          <p:cNvSpPr/>
          <p:nvPr/>
        </p:nvSpPr>
        <p:spPr>
          <a:xfrm>
            <a:off x="2012007" y="6194447"/>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Google Shape;166;p34">
            <a:extLst>
              <a:ext uri="{FF2B5EF4-FFF2-40B4-BE49-F238E27FC236}">
                <a16:creationId xmlns:a16="http://schemas.microsoft.com/office/drawing/2014/main" id="{5D4D7931-5B29-6389-D27A-24032CB880DF}"/>
              </a:ext>
            </a:extLst>
          </p:cNvPr>
          <p:cNvSpPr/>
          <p:nvPr/>
        </p:nvSpPr>
        <p:spPr>
          <a:xfrm>
            <a:off x="5231334" y="4977243"/>
            <a:ext cx="4305646" cy="428700"/>
          </a:xfrm>
          <a:prstGeom prst="roundRect">
            <a:avLst>
              <a:gd name="adj" fmla="val 50000"/>
            </a:avLst>
          </a:prstGeom>
          <a:solidFill>
            <a:srgbClr val="0B1EBE">
              <a:alpha val="32000"/>
            </a:srgb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5" name="Google Shape;166;p34">
            <a:extLst>
              <a:ext uri="{FF2B5EF4-FFF2-40B4-BE49-F238E27FC236}">
                <a16:creationId xmlns:a16="http://schemas.microsoft.com/office/drawing/2014/main" id="{0A886F9A-AD37-C485-68B1-FBC6B6813FA1}"/>
              </a:ext>
            </a:extLst>
          </p:cNvPr>
          <p:cNvSpPr/>
          <p:nvPr/>
        </p:nvSpPr>
        <p:spPr>
          <a:xfrm>
            <a:off x="4553156" y="1854270"/>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1.</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DC7F95D6-0789-FC4A-AB1A-A031209C9E56}"/>
              </a:ext>
            </a:extLst>
          </p:cNvPr>
          <p:cNvSpPr/>
          <p:nvPr/>
        </p:nvSpPr>
        <p:spPr>
          <a:xfrm>
            <a:off x="4553156" y="2642774"/>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2.</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6931917B-B9BF-1F73-EA05-C50BE684F792}"/>
              </a:ext>
            </a:extLst>
          </p:cNvPr>
          <p:cNvSpPr/>
          <p:nvPr/>
        </p:nvSpPr>
        <p:spPr>
          <a:xfrm>
            <a:off x="4553156" y="3431278"/>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3.</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8" name="Google Shape;166;p34">
            <a:extLst>
              <a:ext uri="{FF2B5EF4-FFF2-40B4-BE49-F238E27FC236}">
                <a16:creationId xmlns:a16="http://schemas.microsoft.com/office/drawing/2014/main" id="{276F7169-908A-BC25-AB40-0F3313FEB097}"/>
              </a:ext>
            </a:extLst>
          </p:cNvPr>
          <p:cNvSpPr/>
          <p:nvPr/>
        </p:nvSpPr>
        <p:spPr>
          <a:xfrm>
            <a:off x="4553156" y="5008286"/>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5.</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9" name="Google Shape;166;p34">
            <a:extLst>
              <a:ext uri="{FF2B5EF4-FFF2-40B4-BE49-F238E27FC236}">
                <a16:creationId xmlns:a16="http://schemas.microsoft.com/office/drawing/2014/main" id="{AC685044-2236-AA97-6600-E8E9DA81D162}"/>
              </a:ext>
            </a:extLst>
          </p:cNvPr>
          <p:cNvSpPr/>
          <p:nvPr/>
        </p:nvSpPr>
        <p:spPr>
          <a:xfrm>
            <a:off x="4553156" y="4219782"/>
            <a:ext cx="492112"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4.</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0" name="Marcador de número de diapositiva 9">
            <a:extLst>
              <a:ext uri="{FF2B5EF4-FFF2-40B4-BE49-F238E27FC236}">
                <a16:creationId xmlns:a16="http://schemas.microsoft.com/office/drawing/2014/main" id="{F83D2B59-D72C-263A-4145-64DD4BE23B75}"/>
              </a:ext>
            </a:extLst>
          </p:cNvPr>
          <p:cNvSpPr>
            <a:spLocks noGrp="1"/>
          </p:cNvSpPr>
          <p:nvPr>
            <p:ph type="sldNum" sz="quarter" idx="12"/>
          </p:nvPr>
        </p:nvSpPr>
        <p:spPr/>
        <p:txBody>
          <a:bodyPr/>
          <a:lstStyle/>
          <a:p>
            <a:fld id="{4D6B71C8-6ADD-42EE-9728-D96CC2FBCF5E}" type="slidenum">
              <a:rPr lang="es-CO" smtClean="0"/>
              <a:t>40</a:t>
            </a:fld>
            <a:endParaRPr lang="es-CO"/>
          </a:p>
        </p:txBody>
      </p:sp>
    </p:spTree>
    <p:extLst>
      <p:ext uri="{BB962C8B-B14F-4D97-AF65-F5344CB8AC3E}">
        <p14:creationId xmlns:p14="http://schemas.microsoft.com/office/powerpoint/2010/main" val="3109216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Conclusiones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4" name="CuadroTexto 3">
            <a:extLst>
              <a:ext uri="{FF2B5EF4-FFF2-40B4-BE49-F238E27FC236}">
                <a16:creationId xmlns:a16="http://schemas.microsoft.com/office/drawing/2014/main" id="{7A8852FD-51B4-9623-2E64-45E52DAF20D6}"/>
              </a:ext>
            </a:extLst>
          </p:cNvPr>
          <p:cNvSpPr txBox="1"/>
          <p:nvPr/>
        </p:nvSpPr>
        <p:spPr>
          <a:xfrm>
            <a:off x="8159689" y="6182315"/>
            <a:ext cx="3313215" cy="369332"/>
          </a:xfrm>
          <a:prstGeom prst="rect">
            <a:avLst/>
          </a:prstGeom>
          <a:noFill/>
        </p:spPr>
        <p:txBody>
          <a:bodyPr wrap="none" rtlCol="0">
            <a:spAutoFit/>
          </a:bodyPr>
          <a:lstStyle/>
          <a:p>
            <a:r>
              <a:rPr lang="es-ES_tradnl"/>
              <a:t>Sugerencia, repensar zonificación</a:t>
            </a:r>
          </a:p>
        </p:txBody>
      </p:sp>
      <p:sp>
        <p:nvSpPr>
          <p:cNvPr id="10" name="Rectángulo redondeado 9">
            <a:extLst>
              <a:ext uri="{FF2B5EF4-FFF2-40B4-BE49-F238E27FC236}">
                <a16:creationId xmlns:a16="http://schemas.microsoft.com/office/drawing/2014/main" id="{E7BCE96D-546C-6F8E-6077-A564FDD8D9D5}"/>
              </a:ext>
            </a:extLst>
          </p:cNvPr>
          <p:cNvSpPr/>
          <p:nvPr/>
        </p:nvSpPr>
        <p:spPr>
          <a:xfrm>
            <a:off x="909156" y="1063850"/>
            <a:ext cx="10563748" cy="4429086"/>
          </a:xfrm>
          <a:prstGeom prst="roundRect">
            <a:avLst/>
          </a:prstGeom>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Font typeface="Courier New" panose="02070309020205020404" pitchFamily="49" charset="0"/>
              <a:buChar char="o"/>
            </a:pPr>
            <a:r>
              <a:rPr lang="es-ES_tradnl"/>
              <a:t>Los </a:t>
            </a:r>
            <a:r>
              <a:rPr lang="es-ES_tradnl" b="1"/>
              <a:t>modelos desarrollados destacan por un buen desempeño </a:t>
            </a:r>
            <a:r>
              <a:rPr lang="es-ES_tradnl"/>
              <a:t>con respecto a la situación actual. </a:t>
            </a:r>
            <a:r>
              <a:rPr lang="es-ES_tradnl" b="1"/>
              <a:t>Mejorando el balance de la carga laboral</a:t>
            </a:r>
            <a:r>
              <a:rPr lang="es-ES_tradnl"/>
              <a:t> de los médicos pasando de tener una desviación estándar de 3.05 a </a:t>
            </a:r>
            <a:r>
              <a:rPr lang="es-ES_tradnl" b="1"/>
              <a:t>1.4</a:t>
            </a:r>
            <a:r>
              <a:rPr lang="es-ES_tradnl"/>
              <a:t> y reduciendo los </a:t>
            </a:r>
            <a:r>
              <a:rPr lang="es-ES_tradnl" b="1"/>
              <a:t>tiempos de espera </a:t>
            </a:r>
            <a:r>
              <a:rPr lang="es-ES_tradnl"/>
              <a:t>de tres horas a un </a:t>
            </a:r>
            <a:r>
              <a:rPr lang="es-ES_tradnl" b="1"/>
              <a:t>máximo de una hora.</a:t>
            </a:r>
          </a:p>
          <a:p>
            <a:endParaRPr lang="es-ES_tradnl"/>
          </a:p>
          <a:p>
            <a:pPr marL="285750" indent="-285750">
              <a:buFont typeface="Courier New" panose="02070309020205020404" pitchFamily="49" charset="0"/>
              <a:buChar char="o"/>
            </a:pPr>
            <a:r>
              <a:rPr lang="es-ES_tradnl"/>
              <a:t>En la instancia evaluada en la </a:t>
            </a:r>
            <a:r>
              <a:rPr lang="es-ES_tradnl" b="1"/>
              <a:t>operación real se atienden 1.7 pacientes por hora</a:t>
            </a:r>
            <a:r>
              <a:rPr lang="es-ES_tradnl"/>
              <a:t>, mientras que la </a:t>
            </a:r>
            <a:r>
              <a:rPr lang="es-ES_tradnl" b="1"/>
              <a:t>heurística y el modelo lineal solo logran atender 1.11 y 1.05</a:t>
            </a:r>
            <a:r>
              <a:rPr lang="es-ES_tradnl"/>
              <a:t>. Cabe resaltar que el promedio general del 2022 para los pacientes atendidos por hora fue de 1.13 estando poco alejada del promedio obtenido por la heurística.</a:t>
            </a:r>
            <a:endParaRPr lang="es-ES_tradnl">
              <a:cs typeface="Calibri"/>
            </a:endParaRP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La cantidad de </a:t>
            </a:r>
            <a:r>
              <a:rPr lang="es-ES_tradnl" b="1"/>
              <a:t>solicitudes atendidas fuera del tiempo contratado actuales son en promedio 79</a:t>
            </a:r>
            <a:r>
              <a:rPr lang="es-ES_tradnl"/>
              <a:t>, mientras que los </a:t>
            </a:r>
            <a:r>
              <a:rPr lang="es-ES_tradnl" b="1"/>
              <a:t>modelos logran minimizar este valor acercándolos a 1 y 0</a:t>
            </a:r>
            <a:r>
              <a:rPr lang="es-ES_tradnl"/>
              <a:t> para la heurística y el modelo lineal.</a:t>
            </a:r>
            <a:endParaRPr lang="es-ES_tradnl">
              <a:cs typeface="Calibri"/>
            </a:endParaRPr>
          </a:p>
        </p:txBody>
      </p:sp>
      <p:sp>
        <p:nvSpPr>
          <p:cNvPr id="2" name="Marcador de número de diapositiva 1">
            <a:extLst>
              <a:ext uri="{FF2B5EF4-FFF2-40B4-BE49-F238E27FC236}">
                <a16:creationId xmlns:a16="http://schemas.microsoft.com/office/drawing/2014/main" id="{FCD05FDA-66B3-20A3-71F0-4E5A30491442}"/>
              </a:ext>
            </a:extLst>
          </p:cNvPr>
          <p:cNvSpPr>
            <a:spLocks noGrp="1"/>
          </p:cNvSpPr>
          <p:nvPr>
            <p:ph type="sldNum" sz="quarter" idx="12"/>
          </p:nvPr>
        </p:nvSpPr>
        <p:spPr/>
        <p:txBody>
          <a:bodyPr/>
          <a:lstStyle/>
          <a:p>
            <a:fld id="{4D6B71C8-6ADD-42EE-9728-D96CC2FBCF5E}" type="slidenum">
              <a:rPr lang="es-CO" smtClean="0"/>
              <a:t>41</a:t>
            </a:fld>
            <a:endParaRPr lang="es-CO"/>
          </a:p>
        </p:txBody>
      </p:sp>
    </p:spTree>
    <p:extLst>
      <p:ext uri="{BB962C8B-B14F-4D97-AF65-F5344CB8AC3E}">
        <p14:creationId xmlns:p14="http://schemas.microsoft.com/office/powerpoint/2010/main" val="2919790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Conclusiones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10" name="Rectángulo redondeado 9">
            <a:extLst>
              <a:ext uri="{FF2B5EF4-FFF2-40B4-BE49-F238E27FC236}">
                <a16:creationId xmlns:a16="http://schemas.microsoft.com/office/drawing/2014/main" id="{E7BCE96D-546C-6F8E-6077-A564FDD8D9D5}"/>
              </a:ext>
            </a:extLst>
          </p:cNvPr>
          <p:cNvSpPr/>
          <p:nvPr/>
        </p:nvSpPr>
        <p:spPr>
          <a:xfrm>
            <a:off x="3487619" y="1214457"/>
            <a:ext cx="8109150" cy="4429086"/>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s-ES_tradnl"/>
              <a:t>Asegurar una asignación adecuada de médicos por turno, garantizando ocho horas de trabajo, puede generar </a:t>
            </a:r>
            <a:r>
              <a:rPr lang="es-ES_tradnl" b="1"/>
              <a:t>confianza y tranquilidad en los pacientes</a:t>
            </a:r>
            <a:r>
              <a:rPr lang="es-ES_tradnl"/>
              <a:t>, lo que se convierte en una </a:t>
            </a:r>
            <a:r>
              <a:rPr lang="es-ES_tradnl" b="1"/>
              <a:t>ventaja competitiva</a:t>
            </a:r>
            <a:r>
              <a:rPr lang="es-ES_tradnl"/>
              <a:t>.</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La implementación de modelos de asignación de médicos puede </a:t>
            </a:r>
            <a:r>
              <a:rPr lang="es-ES_tradnl" b="1"/>
              <a:t>reducir el error humano </a:t>
            </a:r>
            <a:r>
              <a:rPr lang="es-ES_tradnl"/>
              <a:t>y permitir que las operadoras se centren en el </a:t>
            </a:r>
            <a:r>
              <a:rPr lang="es-ES_tradnl" b="1"/>
              <a:t>diagnóstico y en aplicar un sistema de </a:t>
            </a:r>
            <a:r>
              <a:rPr lang="es-ES_tradnl" b="1" err="1"/>
              <a:t>triaje</a:t>
            </a:r>
            <a:r>
              <a:rPr lang="es-ES_tradnl" b="1"/>
              <a:t> según la urgencia.</a:t>
            </a:r>
          </a:p>
          <a:p>
            <a:pPr marL="285750" indent="-285750">
              <a:buFont typeface="Courier New" panose="02070309020205020404" pitchFamily="49" charset="0"/>
              <a:buChar char="o"/>
            </a:pPr>
            <a:endParaRPr lang="es-ES_tradnl"/>
          </a:p>
          <a:p>
            <a:pPr marL="285750" indent="-285750">
              <a:buFont typeface="Courier New" panose="02070309020205020404" pitchFamily="49" charset="0"/>
              <a:buChar char="o"/>
            </a:pPr>
            <a:r>
              <a:rPr lang="es-ES_tradnl"/>
              <a:t>La contratación de servicios de </a:t>
            </a:r>
            <a:r>
              <a:rPr lang="es-ES_tradnl" b="1"/>
              <a:t>geolocalización mediante una API </a:t>
            </a:r>
            <a:r>
              <a:rPr lang="es-ES_tradnl"/>
              <a:t>puede mejorar la </a:t>
            </a:r>
            <a:r>
              <a:rPr lang="es-ES_tradnl" b="1"/>
              <a:t>precisión </a:t>
            </a:r>
            <a:r>
              <a:rPr lang="es-ES_tradnl"/>
              <a:t>en la ubicación de médicos y pacientes, así como los </a:t>
            </a:r>
            <a:r>
              <a:rPr lang="es-ES_tradnl" b="1"/>
              <a:t>tiempos de desplazamiento.</a:t>
            </a:r>
          </a:p>
          <a:p>
            <a:endParaRPr lang="es-ES_tradnl"/>
          </a:p>
          <a:p>
            <a:pPr marL="285750" indent="-285750">
              <a:buFont typeface="Courier New" panose="02070309020205020404" pitchFamily="49" charset="0"/>
              <a:buChar char="o"/>
            </a:pPr>
            <a:r>
              <a:rPr lang="es-ES_tradnl"/>
              <a:t>La ventaja de las soluciones propuestas es su </a:t>
            </a:r>
            <a:r>
              <a:rPr lang="es-ES_tradnl" b="1"/>
              <a:t>capacidad de ajustarse en tiempo real</a:t>
            </a:r>
            <a:r>
              <a:rPr lang="es-ES_tradnl"/>
              <a:t>, permitiendo agregar o quitar restricciones según los requerimientos y la dinámica de la demanda.</a:t>
            </a:r>
          </a:p>
        </p:txBody>
      </p:sp>
      <p:sp>
        <p:nvSpPr>
          <p:cNvPr id="3" name="Google Shape;163;p34">
            <a:extLst>
              <a:ext uri="{FF2B5EF4-FFF2-40B4-BE49-F238E27FC236}">
                <a16:creationId xmlns:a16="http://schemas.microsoft.com/office/drawing/2014/main" id="{B450037D-689B-FB42-587C-72E15C13FD6E}"/>
              </a:ext>
            </a:extLst>
          </p:cNvPr>
          <p:cNvSpPr txBox="1">
            <a:spLocks/>
          </p:cNvSpPr>
          <p:nvPr/>
        </p:nvSpPr>
        <p:spPr>
          <a:xfrm>
            <a:off x="423132" y="2703804"/>
            <a:ext cx="3358566" cy="1450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lang="es-ES_tradnl" sz="3000" b="1" kern="0">
                <a:solidFill>
                  <a:srgbClr val="0B1EBE"/>
                </a:solidFill>
                <a:latin typeface="+mn-lt"/>
              </a:rPr>
              <a:t>¿Qué modelo seleccionar?</a:t>
            </a:r>
            <a:endParaRPr kumimoji="0" lang="es-ES_tradnl" sz="3000" b="1" i="0" u="none" strike="noStrike" kern="0" cap="none" spc="0" normalizeH="0" baseline="0">
              <a:ln>
                <a:noFill/>
              </a:ln>
              <a:solidFill>
                <a:srgbClr val="0B1EBE"/>
              </a:solidFill>
              <a:effectLst/>
              <a:uLnTx/>
              <a:uFillTx/>
              <a:latin typeface="+mn-lt"/>
              <a:cs typeface="Poppins"/>
              <a:sym typeface="Poppins"/>
            </a:endParaRP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3000" b="1" i="0" u="none" strike="noStrike" kern="0" cap="none" spc="0" normalizeH="0" baseline="0">
              <a:ln>
                <a:noFill/>
              </a:ln>
              <a:solidFill>
                <a:srgbClr val="0B1EBE"/>
              </a:solidFill>
              <a:effectLst/>
              <a:uLnTx/>
              <a:uFillTx/>
              <a:latin typeface="+mn-lt"/>
              <a:cs typeface="Poppins"/>
              <a:sym typeface="Poppins"/>
            </a:endParaRPr>
          </a:p>
        </p:txBody>
      </p:sp>
      <p:sp>
        <p:nvSpPr>
          <p:cNvPr id="2" name="Marcador de número de diapositiva 1">
            <a:extLst>
              <a:ext uri="{FF2B5EF4-FFF2-40B4-BE49-F238E27FC236}">
                <a16:creationId xmlns:a16="http://schemas.microsoft.com/office/drawing/2014/main" id="{092FB7CE-B0F0-6999-292E-7431E3908A0C}"/>
              </a:ext>
            </a:extLst>
          </p:cNvPr>
          <p:cNvSpPr>
            <a:spLocks noGrp="1"/>
          </p:cNvSpPr>
          <p:nvPr>
            <p:ph type="sldNum" sz="quarter" idx="12"/>
          </p:nvPr>
        </p:nvSpPr>
        <p:spPr/>
        <p:txBody>
          <a:bodyPr/>
          <a:lstStyle/>
          <a:p>
            <a:fld id="{4D6B71C8-6ADD-42EE-9728-D96CC2FBCF5E}" type="slidenum">
              <a:rPr lang="es-CO" smtClean="0"/>
              <a:t>42</a:t>
            </a:fld>
            <a:endParaRPr lang="es-CO"/>
          </a:p>
        </p:txBody>
      </p:sp>
    </p:spTree>
    <p:extLst>
      <p:ext uri="{BB962C8B-B14F-4D97-AF65-F5344CB8AC3E}">
        <p14:creationId xmlns:p14="http://schemas.microsoft.com/office/powerpoint/2010/main" val="1981088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Trabajos futuros</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 name="Google Shape;164;p34">
            <a:extLst>
              <a:ext uri="{FF2B5EF4-FFF2-40B4-BE49-F238E27FC236}">
                <a16:creationId xmlns:a16="http://schemas.microsoft.com/office/drawing/2014/main" id="{1CF7BCE2-24B8-421F-58F1-D0DD47CCD338}"/>
              </a:ext>
            </a:extLst>
          </p:cNvPr>
          <p:cNvSpPr/>
          <p:nvPr/>
        </p:nvSpPr>
        <p:spPr>
          <a:xfrm>
            <a:off x="906143" y="2342365"/>
            <a:ext cx="5013915" cy="1640909"/>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Modelos de optimización de ruta más corta.</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lang="es-419" sz="2000" kern="0">
              <a:solidFill>
                <a:srgbClr val="FFFBF9"/>
              </a:solidFill>
              <a:latin typeface="Poppins"/>
              <a:ea typeface="Poppins"/>
              <a:cs typeface="Poppins"/>
              <a:sym typeface="Poppins"/>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Problema de RUTEO</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4" name="Google Shape;164;p34">
            <a:extLst>
              <a:ext uri="{FF2B5EF4-FFF2-40B4-BE49-F238E27FC236}">
                <a16:creationId xmlns:a16="http://schemas.microsoft.com/office/drawing/2014/main" id="{51E48115-2E8F-B268-81B9-73651A8279D6}"/>
              </a:ext>
            </a:extLst>
          </p:cNvPr>
          <p:cNvSpPr/>
          <p:nvPr/>
        </p:nvSpPr>
        <p:spPr>
          <a:xfrm>
            <a:off x="6652066" y="2467624"/>
            <a:ext cx="4420366" cy="151565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Modelos predictivos para tomar decisiones con base en un futuro probable.</a:t>
            </a:r>
          </a:p>
        </p:txBody>
      </p:sp>
      <p:sp>
        <p:nvSpPr>
          <p:cNvPr id="5" name="Google Shape;166;p34">
            <a:extLst>
              <a:ext uri="{FF2B5EF4-FFF2-40B4-BE49-F238E27FC236}">
                <a16:creationId xmlns:a16="http://schemas.microsoft.com/office/drawing/2014/main" id="{283D8347-8D2B-D492-43C8-D6F7D0F6ECAE}"/>
              </a:ext>
            </a:extLst>
          </p:cNvPr>
          <p:cNvSpPr/>
          <p:nvPr/>
        </p:nvSpPr>
        <p:spPr>
          <a:xfrm>
            <a:off x="4766172" y="1000873"/>
            <a:ext cx="2795298" cy="729093"/>
          </a:xfrm>
          <a:prstGeom prst="roundRect">
            <a:avLst>
              <a:gd name="adj" fmla="val 50000"/>
            </a:avLst>
          </a:prstGeom>
          <a:solidFill>
            <a:schemeClr val="bg1"/>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1" i="0" u="none" strike="noStrike" kern="0" cap="none" spc="0" normalizeH="0" baseline="0">
                <a:ln>
                  <a:noFill/>
                </a:ln>
                <a:solidFill>
                  <a:srgbClr val="0B1EBE"/>
                </a:solidFill>
                <a:effectLst/>
                <a:uLnTx/>
                <a:uFillTx/>
                <a:latin typeface="Poppins"/>
                <a:cs typeface="Poppins"/>
                <a:sym typeface="Poppins"/>
              </a:rPr>
              <a:t>Considerar la incertidumbre asociada al tiempo y espacio</a:t>
            </a:r>
          </a:p>
        </p:txBody>
      </p:sp>
      <p:cxnSp>
        <p:nvCxnSpPr>
          <p:cNvPr id="6" name="Curved Connector 5">
            <a:extLst>
              <a:ext uri="{FF2B5EF4-FFF2-40B4-BE49-F238E27FC236}">
                <a16:creationId xmlns:a16="http://schemas.microsoft.com/office/drawing/2014/main" id="{61FF868F-FBC2-229F-BBE5-A35BC8676562}"/>
              </a:ext>
            </a:extLst>
          </p:cNvPr>
          <p:cNvCxnSpPr>
            <a:cxnSpLocks/>
            <a:stCxn id="5" idx="3"/>
            <a:endCxn id="4" idx="0"/>
          </p:cNvCxnSpPr>
          <p:nvPr/>
        </p:nvCxnSpPr>
        <p:spPr>
          <a:xfrm>
            <a:off x="7561470" y="1365420"/>
            <a:ext cx="1300779" cy="1102204"/>
          </a:xfrm>
          <a:prstGeom prst="curvedConnector2">
            <a:avLst/>
          </a:prstGeom>
          <a:ln w="12700">
            <a:solidFill>
              <a:srgbClr val="0B1EBE"/>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164;p34">
            <a:extLst>
              <a:ext uri="{FF2B5EF4-FFF2-40B4-BE49-F238E27FC236}">
                <a16:creationId xmlns:a16="http://schemas.microsoft.com/office/drawing/2014/main" id="{10946304-70A2-8F20-B5D5-75C6F698BAD6}"/>
              </a:ext>
            </a:extLst>
          </p:cNvPr>
          <p:cNvSpPr/>
          <p:nvPr/>
        </p:nvSpPr>
        <p:spPr>
          <a:xfrm>
            <a:off x="3589042" y="4197659"/>
            <a:ext cx="5013915" cy="136252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419" sz="2000" b="0" i="0" u="none" strike="noStrike" kern="0" cap="none" spc="0" normalizeH="0" baseline="0">
                <a:ln>
                  <a:noFill/>
                </a:ln>
                <a:solidFill>
                  <a:srgbClr val="FFFBF9"/>
                </a:solidFill>
                <a:effectLst/>
                <a:uLnTx/>
                <a:uFillTx/>
                <a:latin typeface="Poppins"/>
                <a:ea typeface="Poppins"/>
                <a:cs typeface="Poppins"/>
                <a:sym typeface="Poppins"/>
              </a:rPr>
              <a:t>Permitir el reagendameinto de acuerdo con el triaje realizado por las operadoras.</a:t>
            </a:r>
            <a:endParaRPr kumimoji="0" lang="es-CO" sz="2000" b="0" i="0" u="none" strike="noStrike" kern="0" cap="none" spc="0" normalizeH="0" baseline="0">
              <a:ln>
                <a:noFill/>
              </a:ln>
              <a:solidFill>
                <a:srgbClr val="FFFBF9"/>
              </a:solidFill>
              <a:effectLst/>
              <a:uLnTx/>
              <a:uFillTx/>
              <a:latin typeface="Poppins"/>
              <a:ea typeface="Poppins"/>
              <a:cs typeface="Poppins"/>
              <a:sym typeface="Poppins"/>
            </a:endParaRPr>
          </a:p>
        </p:txBody>
      </p:sp>
      <p:sp>
        <p:nvSpPr>
          <p:cNvPr id="2" name="Marcador de número de diapositiva 1">
            <a:extLst>
              <a:ext uri="{FF2B5EF4-FFF2-40B4-BE49-F238E27FC236}">
                <a16:creationId xmlns:a16="http://schemas.microsoft.com/office/drawing/2014/main" id="{4354B9AA-A09A-1447-670A-822BC65D4553}"/>
              </a:ext>
            </a:extLst>
          </p:cNvPr>
          <p:cNvSpPr>
            <a:spLocks noGrp="1"/>
          </p:cNvSpPr>
          <p:nvPr>
            <p:ph type="sldNum" sz="quarter" idx="12"/>
          </p:nvPr>
        </p:nvSpPr>
        <p:spPr/>
        <p:txBody>
          <a:bodyPr/>
          <a:lstStyle/>
          <a:p>
            <a:fld id="{4D6B71C8-6ADD-42EE-9728-D96CC2FBCF5E}" type="slidenum">
              <a:rPr lang="es-CO" smtClean="0"/>
              <a:t>43</a:t>
            </a:fld>
            <a:endParaRPr lang="es-CO"/>
          </a:p>
        </p:txBody>
      </p:sp>
    </p:spTree>
    <p:extLst>
      <p:ext uri="{BB962C8B-B14F-4D97-AF65-F5344CB8AC3E}">
        <p14:creationId xmlns:p14="http://schemas.microsoft.com/office/powerpoint/2010/main" val="925154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4;p34">
            <a:extLst>
              <a:ext uri="{FF2B5EF4-FFF2-40B4-BE49-F238E27FC236}">
                <a16:creationId xmlns:a16="http://schemas.microsoft.com/office/drawing/2014/main" id="{F6A03259-8675-3D86-04D9-1F30FAD5FE0E}"/>
              </a:ext>
            </a:extLst>
          </p:cNvPr>
          <p:cNvSpPr/>
          <p:nvPr/>
        </p:nvSpPr>
        <p:spPr>
          <a:xfrm>
            <a:off x="474192" y="417279"/>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10" name="Google Shape;165;p34">
            <a:extLst>
              <a:ext uri="{FF2B5EF4-FFF2-40B4-BE49-F238E27FC236}">
                <a16:creationId xmlns:a16="http://schemas.microsoft.com/office/drawing/2014/main" id="{85AC0BA2-FEA3-B1F9-D064-7E4BF9397C41}"/>
              </a:ext>
            </a:extLst>
          </p:cNvPr>
          <p:cNvSpPr/>
          <p:nvPr/>
        </p:nvSpPr>
        <p:spPr>
          <a:xfrm>
            <a:off x="4037096" y="420145"/>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1" name="Google Shape;166;p34">
            <a:extLst>
              <a:ext uri="{FF2B5EF4-FFF2-40B4-BE49-F238E27FC236}">
                <a16:creationId xmlns:a16="http://schemas.microsoft.com/office/drawing/2014/main" id="{33FBD144-15D4-3F9D-5121-04DF142C05C2}"/>
              </a:ext>
            </a:extLst>
          </p:cNvPr>
          <p:cNvSpPr/>
          <p:nvPr/>
        </p:nvSpPr>
        <p:spPr>
          <a:xfrm>
            <a:off x="1854688" y="417279"/>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2" name="Google Shape;164;p34">
            <a:extLst>
              <a:ext uri="{FF2B5EF4-FFF2-40B4-BE49-F238E27FC236}">
                <a16:creationId xmlns:a16="http://schemas.microsoft.com/office/drawing/2014/main" id="{2E66D8A1-A4D4-8AEE-C503-953A74A6378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13" name="Google Shape;166;p34">
            <a:extLst>
              <a:ext uri="{FF2B5EF4-FFF2-40B4-BE49-F238E27FC236}">
                <a16:creationId xmlns:a16="http://schemas.microsoft.com/office/drawing/2014/main" id="{7D29E64A-D438-C1C6-E398-B2D376486DC5}"/>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14" name="Google Shape;168;p34">
            <a:extLst>
              <a:ext uri="{FF2B5EF4-FFF2-40B4-BE49-F238E27FC236}">
                <a16:creationId xmlns:a16="http://schemas.microsoft.com/office/drawing/2014/main" id="{165DFAF8-FF20-1D68-3A31-1DD1F2A8D183}"/>
              </a:ext>
            </a:extLst>
          </p:cNvPr>
          <p:cNvGrpSpPr/>
          <p:nvPr/>
        </p:nvGrpSpPr>
        <p:grpSpPr>
          <a:xfrm>
            <a:off x="11041436" y="660642"/>
            <a:ext cx="400630" cy="80100"/>
            <a:chOff x="7956593" y="610725"/>
            <a:chExt cx="400630" cy="80100"/>
          </a:xfrm>
        </p:grpSpPr>
        <p:sp>
          <p:nvSpPr>
            <p:cNvPr id="15" name="Google Shape;169;p34">
              <a:extLst>
                <a:ext uri="{FF2B5EF4-FFF2-40B4-BE49-F238E27FC236}">
                  <a16:creationId xmlns:a16="http://schemas.microsoft.com/office/drawing/2014/main" id="{C74D8BE3-06C7-70E2-5784-B80466605B3F}"/>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170;p34">
              <a:extLst>
                <a:ext uri="{FF2B5EF4-FFF2-40B4-BE49-F238E27FC236}">
                  <a16:creationId xmlns:a16="http://schemas.microsoft.com/office/drawing/2014/main" id="{E9714BB7-C987-6B51-B259-3DB0E7016AC9}"/>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171;p34">
              <a:extLst>
                <a:ext uri="{FF2B5EF4-FFF2-40B4-BE49-F238E27FC236}">
                  <a16:creationId xmlns:a16="http://schemas.microsoft.com/office/drawing/2014/main" id="{B355EBE5-0512-A43C-DFB0-665636C9C54E}"/>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8" name="Picture 17" descr="Resultado de imagen para logo de los andes png">
            <a:extLst>
              <a:ext uri="{FF2B5EF4-FFF2-40B4-BE49-F238E27FC236}">
                <a16:creationId xmlns:a16="http://schemas.microsoft.com/office/drawing/2014/main" id="{74EA536C-02BB-18D5-35F9-4D39267D45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0295" y="320919"/>
            <a:ext cx="981710" cy="293370"/>
          </a:xfrm>
          <a:prstGeom prst="rect">
            <a:avLst/>
          </a:prstGeom>
          <a:noFill/>
        </p:spPr>
      </p:pic>
      <p:sp>
        <p:nvSpPr>
          <p:cNvPr id="19" name="Google Shape;163;p34">
            <a:extLst>
              <a:ext uri="{FF2B5EF4-FFF2-40B4-BE49-F238E27FC236}">
                <a16:creationId xmlns:a16="http://schemas.microsoft.com/office/drawing/2014/main" id="{9E95C2CB-E30A-D9A9-D5AF-F57338730603}"/>
              </a:ext>
            </a:extLst>
          </p:cNvPr>
          <p:cNvSpPr txBox="1">
            <a:spLocks/>
          </p:cNvSpPr>
          <p:nvPr/>
        </p:nvSpPr>
        <p:spPr>
          <a:xfrm>
            <a:off x="2755490" y="2436010"/>
            <a:ext cx="6681019"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kumimoji="0" lang="es-ES_tradnl" sz="8000" b="1" i="0" u="none" strike="noStrike" kern="0" cap="none" spc="0" normalizeH="0" baseline="0">
                <a:ln>
                  <a:noFill/>
                </a:ln>
                <a:solidFill>
                  <a:srgbClr val="0B1EBE"/>
                </a:solidFill>
                <a:effectLst/>
                <a:uLnTx/>
                <a:uFillTx/>
                <a:latin typeface="+mn-lt"/>
                <a:cs typeface="Poppins"/>
                <a:sym typeface="Poppins"/>
              </a:rPr>
              <a:t>Preguntas</a:t>
            </a: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8000" b="1" i="0" u="none" strike="noStrike" kern="0" cap="none" spc="0" normalizeH="0" baseline="0">
              <a:ln>
                <a:noFill/>
              </a:ln>
              <a:solidFill>
                <a:srgbClr val="0B1EBE"/>
              </a:solidFill>
              <a:effectLst/>
              <a:uLnTx/>
              <a:uFillTx/>
              <a:latin typeface="+mn-lt"/>
              <a:cs typeface="Poppins"/>
              <a:sym typeface="Poppins"/>
            </a:endParaRPr>
          </a:p>
        </p:txBody>
      </p:sp>
      <p:sp>
        <p:nvSpPr>
          <p:cNvPr id="2" name="Marcador de número de diapositiva 1">
            <a:extLst>
              <a:ext uri="{FF2B5EF4-FFF2-40B4-BE49-F238E27FC236}">
                <a16:creationId xmlns:a16="http://schemas.microsoft.com/office/drawing/2014/main" id="{68854256-07EE-4D37-8381-A88E1FF7140D}"/>
              </a:ext>
            </a:extLst>
          </p:cNvPr>
          <p:cNvSpPr>
            <a:spLocks noGrp="1"/>
          </p:cNvSpPr>
          <p:nvPr>
            <p:ph type="sldNum" sz="quarter" idx="12"/>
          </p:nvPr>
        </p:nvSpPr>
        <p:spPr/>
        <p:txBody>
          <a:bodyPr/>
          <a:lstStyle/>
          <a:p>
            <a:fld id="{4D6B71C8-6ADD-42EE-9728-D96CC2FBCF5E}" type="slidenum">
              <a:rPr lang="es-CO" smtClean="0"/>
              <a:t>44</a:t>
            </a:fld>
            <a:endParaRPr lang="es-CO"/>
          </a:p>
        </p:txBody>
      </p:sp>
    </p:spTree>
    <p:extLst>
      <p:ext uri="{BB962C8B-B14F-4D97-AF65-F5344CB8AC3E}">
        <p14:creationId xmlns:p14="http://schemas.microsoft.com/office/powerpoint/2010/main" val="2599638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DOM Salud | Atención en salud domiciliaria">
            <a:extLst>
              <a:ext uri="{FF2B5EF4-FFF2-40B4-BE49-F238E27FC236}">
                <a16:creationId xmlns:a16="http://schemas.microsoft.com/office/drawing/2014/main" id="{8412A76F-3C21-F2A3-C4F3-B5C82BC19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 t="15600" r="36829" b="18543"/>
          <a:stretch/>
        </p:blipFill>
        <p:spPr bwMode="auto">
          <a:xfrm>
            <a:off x="3864293" y="1447005"/>
            <a:ext cx="4463413" cy="1242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B3BE9-3F88-8164-63D6-A0C10B5D5793}"/>
              </a:ext>
            </a:extLst>
          </p:cNvPr>
          <p:cNvSpPr txBox="1"/>
          <p:nvPr/>
        </p:nvSpPr>
        <p:spPr>
          <a:xfrm>
            <a:off x="2600964" y="2651750"/>
            <a:ext cx="7019939" cy="736355"/>
          </a:xfrm>
          <a:prstGeom prst="rect">
            <a:avLst/>
          </a:prstGeom>
          <a:noFill/>
        </p:spPr>
        <p:txBody>
          <a:bodyPr wrap="square">
            <a:spAutoFit/>
          </a:bodyPr>
          <a:lstStyle/>
          <a:p>
            <a:pPr marL="6350" indent="-6350" algn="ctr">
              <a:lnSpc>
                <a:spcPct val="107000"/>
              </a:lnSpc>
              <a:spcAft>
                <a:spcPts val="1090"/>
              </a:spcAft>
            </a:pPr>
            <a:r>
              <a:rPr lang="es-ES" sz="2000" b="1">
                <a:solidFill>
                  <a:srgbClr val="000000"/>
                </a:solidFill>
                <a:effectLst/>
                <a:latin typeface="Calibri" panose="020F0502020204030204" pitchFamily="34" charset="0"/>
                <a:ea typeface="Calibri" panose="020F0502020204030204" pitchFamily="34" charset="0"/>
              </a:rPr>
              <a:t>Asignación de médicos domiciliarios para la empresa de atención médica ADOM en la ciudad de Bogotá</a:t>
            </a:r>
            <a:endParaRPr lang="en-CO" sz="2000">
              <a:solidFill>
                <a:srgbClr val="000000"/>
              </a:solidFill>
              <a:effectLst/>
              <a:latin typeface="Calibri" panose="020F0502020204030204" pitchFamily="34" charset="0"/>
              <a:ea typeface="Calibri" panose="020F0502020204030204" pitchFamily="34" charset="0"/>
            </a:endParaRPr>
          </a:p>
        </p:txBody>
      </p:sp>
      <p:sp>
        <p:nvSpPr>
          <p:cNvPr id="6" name="Google Shape;164;p34">
            <a:extLst>
              <a:ext uri="{FF2B5EF4-FFF2-40B4-BE49-F238E27FC236}">
                <a16:creationId xmlns:a16="http://schemas.microsoft.com/office/drawing/2014/main" id="{F6A03259-8675-3D86-04D9-1F30FAD5FE0E}"/>
              </a:ext>
            </a:extLst>
          </p:cNvPr>
          <p:cNvSpPr/>
          <p:nvPr/>
        </p:nvSpPr>
        <p:spPr>
          <a:xfrm>
            <a:off x="474192" y="417279"/>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IIND – PG2</a:t>
            </a:r>
          </a:p>
        </p:txBody>
      </p:sp>
      <p:sp>
        <p:nvSpPr>
          <p:cNvPr id="10" name="Google Shape;165;p34">
            <a:extLst>
              <a:ext uri="{FF2B5EF4-FFF2-40B4-BE49-F238E27FC236}">
                <a16:creationId xmlns:a16="http://schemas.microsoft.com/office/drawing/2014/main" id="{85AC0BA2-FEA3-B1F9-D064-7E4BF9397C41}"/>
              </a:ext>
            </a:extLst>
          </p:cNvPr>
          <p:cNvSpPr/>
          <p:nvPr/>
        </p:nvSpPr>
        <p:spPr>
          <a:xfrm>
            <a:off x="4037096" y="420145"/>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400" kern="0">
                <a:solidFill>
                  <a:srgbClr val="0B1EBE"/>
                </a:solidFill>
                <a:latin typeface="Poppins"/>
                <a:ea typeface="Poppins"/>
                <a:cs typeface="Poppins"/>
                <a:sym typeface="Poppins"/>
              </a:rPr>
              <a:t>Mariana Moscoso B</a:t>
            </a:r>
            <a:endParaRPr kumimoji="0" lang="es-CO" sz="1400" b="0"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1" name="Google Shape;166;p34">
            <a:extLst>
              <a:ext uri="{FF2B5EF4-FFF2-40B4-BE49-F238E27FC236}">
                <a16:creationId xmlns:a16="http://schemas.microsoft.com/office/drawing/2014/main" id="{33FBD144-15D4-3F9D-5121-04DF142C05C2}"/>
              </a:ext>
            </a:extLst>
          </p:cNvPr>
          <p:cNvSpPr/>
          <p:nvPr/>
        </p:nvSpPr>
        <p:spPr>
          <a:xfrm>
            <a:off x="1854688" y="417279"/>
            <a:ext cx="2073838"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a:ln>
                  <a:noFill/>
                </a:ln>
                <a:solidFill>
                  <a:srgbClr val="0B1EBE"/>
                </a:solidFill>
                <a:effectLst/>
                <a:uLnTx/>
                <a:uFillTx/>
                <a:latin typeface="Poppins"/>
                <a:ea typeface="Poppins"/>
                <a:cs typeface="Poppins"/>
                <a:sym typeface="Poppins"/>
              </a:rPr>
              <a:t>Juan Camilo Bello</a:t>
            </a:r>
            <a:endParaRPr kumimoji="0" sz="14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2" name="Google Shape;164;p34">
            <a:extLst>
              <a:ext uri="{FF2B5EF4-FFF2-40B4-BE49-F238E27FC236}">
                <a16:creationId xmlns:a16="http://schemas.microsoft.com/office/drawing/2014/main" id="{2E66D8A1-A4D4-8AEE-C503-953A74A6378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13" name="Google Shape;166;p34">
            <a:extLst>
              <a:ext uri="{FF2B5EF4-FFF2-40B4-BE49-F238E27FC236}">
                <a16:creationId xmlns:a16="http://schemas.microsoft.com/office/drawing/2014/main" id="{7D29E64A-D438-C1C6-E398-B2D376486DC5}"/>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grpSp>
        <p:nvGrpSpPr>
          <p:cNvPr id="14" name="Google Shape;168;p34">
            <a:extLst>
              <a:ext uri="{FF2B5EF4-FFF2-40B4-BE49-F238E27FC236}">
                <a16:creationId xmlns:a16="http://schemas.microsoft.com/office/drawing/2014/main" id="{165DFAF8-FF20-1D68-3A31-1DD1F2A8D183}"/>
              </a:ext>
            </a:extLst>
          </p:cNvPr>
          <p:cNvGrpSpPr/>
          <p:nvPr/>
        </p:nvGrpSpPr>
        <p:grpSpPr>
          <a:xfrm>
            <a:off x="11041436" y="660642"/>
            <a:ext cx="400630" cy="80100"/>
            <a:chOff x="7956593" y="610725"/>
            <a:chExt cx="400630" cy="80100"/>
          </a:xfrm>
        </p:grpSpPr>
        <p:sp>
          <p:nvSpPr>
            <p:cNvPr id="15" name="Google Shape;169;p34">
              <a:extLst>
                <a:ext uri="{FF2B5EF4-FFF2-40B4-BE49-F238E27FC236}">
                  <a16:creationId xmlns:a16="http://schemas.microsoft.com/office/drawing/2014/main" id="{C74D8BE3-06C7-70E2-5784-B80466605B3F}"/>
                </a:ext>
              </a:extLst>
            </p:cNvPr>
            <p:cNvSpPr/>
            <p:nvPr/>
          </p:nvSpPr>
          <p:spPr>
            <a:xfrm>
              <a:off x="795659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6" name="Google Shape;170;p34">
              <a:extLst>
                <a:ext uri="{FF2B5EF4-FFF2-40B4-BE49-F238E27FC236}">
                  <a16:creationId xmlns:a16="http://schemas.microsoft.com/office/drawing/2014/main" id="{E9714BB7-C987-6B51-B259-3DB0E7016AC9}"/>
                </a:ext>
              </a:extLst>
            </p:cNvPr>
            <p:cNvSpPr/>
            <p:nvPr/>
          </p:nvSpPr>
          <p:spPr>
            <a:xfrm>
              <a:off x="8116858"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17" name="Google Shape;171;p34">
              <a:extLst>
                <a:ext uri="{FF2B5EF4-FFF2-40B4-BE49-F238E27FC236}">
                  <a16:creationId xmlns:a16="http://schemas.microsoft.com/office/drawing/2014/main" id="{B355EBE5-0512-A43C-DFB0-665636C9C54E}"/>
                </a:ext>
              </a:extLst>
            </p:cNvPr>
            <p:cNvSpPr/>
            <p:nvPr/>
          </p:nvSpPr>
          <p:spPr>
            <a:xfrm>
              <a:off x="8277123" y="610725"/>
              <a:ext cx="80100" cy="80100"/>
            </a:xfrm>
            <a:prstGeom prst="ellipse">
              <a:avLst/>
            </a:prstGeom>
            <a:solidFill>
              <a:srgbClr val="CCCCC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grpSp>
      <p:pic>
        <p:nvPicPr>
          <p:cNvPr id="18" name="Picture 17" descr="Resultado de imagen para logo de los andes png">
            <a:extLst>
              <a:ext uri="{FF2B5EF4-FFF2-40B4-BE49-F238E27FC236}">
                <a16:creationId xmlns:a16="http://schemas.microsoft.com/office/drawing/2014/main" id="{74EA536C-02BB-18D5-35F9-4D39267D45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0295" y="320919"/>
            <a:ext cx="981710" cy="293370"/>
          </a:xfrm>
          <a:prstGeom prst="rect">
            <a:avLst/>
          </a:prstGeom>
          <a:noFill/>
        </p:spPr>
      </p:pic>
      <p:sp>
        <p:nvSpPr>
          <p:cNvPr id="19" name="Google Shape;163;p34">
            <a:extLst>
              <a:ext uri="{FF2B5EF4-FFF2-40B4-BE49-F238E27FC236}">
                <a16:creationId xmlns:a16="http://schemas.microsoft.com/office/drawing/2014/main" id="{9E95C2CB-E30A-D9A9-D5AF-F57338730603}"/>
              </a:ext>
            </a:extLst>
          </p:cNvPr>
          <p:cNvSpPr txBox="1">
            <a:spLocks/>
          </p:cNvSpPr>
          <p:nvPr/>
        </p:nvSpPr>
        <p:spPr>
          <a:xfrm>
            <a:off x="2152590" y="4240404"/>
            <a:ext cx="7916686" cy="688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kumimoji="0" lang="es-ES_tradnl" sz="4000" b="1" i="0" u="none" strike="noStrike" kern="0" cap="none" spc="0" normalizeH="0" baseline="0">
                <a:ln>
                  <a:noFill/>
                </a:ln>
                <a:solidFill>
                  <a:srgbClr val="0B1EBE"/>
                </a:solidFill>
                <a:effectLst/>
                <a:uLnTx/>
                <a:uFillTx/>
                <a:latin typeface="+mn-lt"/>
                <a:cs typeface="Poppins"/>
                <a:sym typeface="Poppins"/>
              </a:rPr>
              <a:t>¡Muchas gracias por su atención!</a:t>
            </a: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1" i="0" u="none" strike="noStrike" kern="0" cap="none" spc="0" normalizeH="0" baseline="0">
              <a:ln>
                <a:noFill/>
              </a:ln>
              <a:solidFill>
                <a:srgbClr val="0B1EBE"/>
              </a:solidFill>
              <a:effectLst/>
              <a:uLnTx/>
              <a:uFillTx/>
              <a:latin typeface="+mn-lt"/>
              <a:cs typeface="Poppins"/>
              <a:sym typeface="Poppins"/>
            </a:endParaRPr>
          </a:p>
        </p:txBody>
      </p:sp>
      <p:sp>
        <p:nvSpPr>
          <p:cNvPr id="3" name="Marcador de número de diapositiva 2">
            <a:extLst>
              <a:ext uri="{FF2B5EF4-FFF2-40B4-BE49-F238E27FC236}">
                <a16:creationId xmlns:a16="http://schemas.microsoft.com/office/drawing/2014/main" id="{84D8771E-6918-A93F-1575-4D1552A6D157}"/>
              </a:ext>
            </a:extLst>
          </p:cNvPr>
          <p:cNvSpPr>
            <a:spLocks noGrp="1"/>
          </p:cNvSpPr>
          <p:nvPr>
            <p:ph type="sldNum" sz="quarter" idx="12"/>
          </p:nvPr>
        </p:nvSpPr>
        <p:spPr/>
        <p:txBody>
          <a:bodyPr/>
          <a:lstStyle/>
          <a:p>
            <a:fld id="{4D6B71C8-6ADD-42EE-9728-D96CC2FBCF5E}" type="slidenum">
              <a:rPr lang="es-CO" smtClean="0"/>
              <a:t>45</a:t>
            </a:fld>
            <a:endParaRPr lang="es-CO"/>
          </a:p>
        </p:txBody>
      </p:sp>
    </p:spTree>
    <p:extLst>
      <p:ext uri="{BB962C8B-B14F-4D97-AF65-F5344CB8AC3E}">
        <p14:creationId xmlns:p14="http://schemas.microsoft.com/office/powerpoint/2010/main" val="3404169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1</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4" name="Imagen 3">
            <a:extLst>
              <a:ext uri="{FF2B5EF4-FFF2-40B4-BE49-F238E27FC236}">
                <a16:creationId xmlns:a16="http://schemas.microsoft.com/office/drawing/2014/main" id="{8154DB4B-8274-C0E8-F2F5-19D6D6C7B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52" y="1204915"/>
            <a:ext cx="10617491" cy="4448170"/>
          </a:xfrm>
          <a:prstGeom prst="rect">
            <a:avLst/>
          </a:prstGeom>
        </p:spPr>
      </p:pic>
      <p:sp>
        <p:nvSpPr>
          <p:cNvPr id="2" name="Marcador de número de diapositiva 1">
            <a:extLst>
              <a:ext uri="{FF2B5EF4-FFF2-40B4-BE49-F238E27FC236}">
                <a16:creationId xmlns:a16="http://schemas.microsoft.com/office/drawing/2014/main" id="{69C56AD5-51A0-07C7-5E63-73771274234A}"/>
              </a:ext>
            </a:extLst>
          </p:cNvPr>
          <p:cNvSpPr>
            <a:spLocks noGrp="1"/>
          </p:cNvSpPr>
          <p:nvPr>
            <p:ph type="sldNum" sz="quarter" idx="12"/>
          </p:nvPr>
        </p:nvSpPr>
        <p:spPr/>
        <p:txBody>
          <a:bodyPr/>
          <a:lstStyle/>
          <a:p>
            <a:fld id="{4D6B71C8-6ADD-42EE-9728-D96CC2FBCF5E}" type="slidenum">
              <a:rPr lang="es-CO" smtClean="0"/>
              <a:t>46</a:t>
            </a:fld>
            <a:endParaRPr lang="es-CO"/>
          </a:p>
        </p:txBody>
      </p:sp>
    </p:spTree>
    <p:extLst>
      <p:ext uri="{BB962C8B-B14F-4D97-AF65-F5344CB8AC3E}">
        <p14:creationId xmlns:p14="http://schemas.microsoft.com/office/powerpoint/2010/main" val="264512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1.1</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6" name="Rectángulo redondeado 35">
            <a:extLst>
              <a:ext uri="{FF2B5EF4-FFF2-40B4-BE49-F238E27FC236}">
                <a16:creationId xmlns:a16="http://schemas.microsoft.com/office/drawing/2014/main" id="{8D886B6A-EE74-0EBC-0859-3665748E6079}"/>
              </a:ext>
            </a:extLst>
          </p:cNvPr>
          <p:cNvSpPr/>
          <p:nvPr/>
        </p:nvSpPr>
        <p:spPr>
          <a:xfrm>
            <a:off x="523352" y="2896849"/>
            <a:ext cx="1618938" cy="106430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Lista de médicos</a:t>
            </a:r>
          </a:p>
        </p:txBody>
      </p:sp>
      <p:sp>
        <p:nvSpPr>
          <p:cNvPr id="37" name="Rectángulo redondeado 36">
            <a:extLst>
              <a:ext uri="{FF2B5EF4-FFF2-40B4-BE49-F238E27FC236}">
                <a16:creationId xmlns:a16="http://schemas.microsoft.com/office/drawing/2014/main" id="{680969D8-DD3F-349B-DD7D-7F790C7AA860}"/>
              </a:ext>
            </a:extLst>
          </p:cNvPr>
          <p:cNvSpPr/>
          <p:nvPr/>
        </p:nvSpPr>
        <p:spPr>
          <a:xfrm>
            <a:off x="3888972" y="1832547"/>
            <a:ext cx="1618938" cy="106430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Médicos disponibles</a:t>
            </a:r>
          </a:p>
        </p:txBody>
      </p:sp>
      <p:sp>
        <p:nvSpPr>
          <p:cNvPr id="38" name="Rectángulo redondeado 37">
            <a:extLst>
              <a:ext uri="{FF2B5EF4-FFF2-40B4-BE49-F238E27FC236}">
                <a16:creationId xmlns:a16="http://schemas.microsoft.com/office/drawing/2014/main" id="{E482FC60-96A6-2086-A7DB-69FB8AD8B229}"/>
              </a:ext>
            </a:extLst>
          </p:cNvPr>
          <p:cNvSpPr/>
          <p:nvPr/>
        </p:nvSpPr>
        <p:spPr>
          <a:xfrm>
            <a:off x="3888972" y="3888777"/>
            <a:ext cx="1618938" cy="106430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Médicos no disponibles</a:t>
            </a:r>
          </a:p>
        </p:txBody>
      </p:sp>
      <p:sp>
        <p:nvSpPr>
          <p:cNvPr id="39" name="Rectángulo redondeado 38">
            <a:extLst>
              <a:ext uri="{FF2B5EF4-FFF2-40B4-BE49-F238E27FC236}">
                <a16:creationId xmlns:a16="http://schemas.microsoft.com/office/drawing/2014/main" id="{F3031D04-255D-2FC2-C969-638F6851FC43}"/>
              </a:ext>
            </a:extLst>
          </p:cNvPr>
          <p:cNvSpPr/>
          <p:nvPr/>
        </p:nvSpPr>
        <p:spPr>
          <a:xfrm>
            <a:off x="6684092" y="1832547"/>
            <a:ext cx="1618938" cy="106430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Asignar primer médico</a:t>
            </a:r>
          </a:p>
        </p:txBody>
      </p:sp>
      <p:sp>
        <p:nvSpPr>
          <p:cNvPr id="40" name="Rectángulo redondeado 39">
            <a:extLst>
              <a:ext uri="{FF2B5EF4-FFF2-40B4-BE49-F238E27FC236}">
                <a16:creationId xmlns:a16="http://schemas.microsoft.com/office/drawing/2014/main" id="{A36CBD1E-E475-2B09-73A0-5863A1A9AAF6}"/>
              </a:ext>
            </a:extLst>
          </p:cNvPr>
          <p:cNvSpPr/>
          <p:nvPr/>
        </p:nvSpPr>
        <p:spPr>
          <a:xfrm>
            <a:off x="6732725" y="3689572"/>
            <a:ext cx="1618938" cy="146271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Organizar médicos por tiempo en que se desocupan</a:t>
            </a:r>
          </a:p>
        </p:txBody>
      </p:sp>
      <p:cxnSp>
        <p:nvCxnSpPr>
          <p:cNvPr id="44" name="Conector recto de flecha 43">
            <a:extLst>
              <a:ext uri="{FF2B5EF4-FFF2-40B4-BE49-F238E27FC236}">
                <a16:creationId xmlns:a16="http://schemas.microsoft.com/office/drawing/2014/main" id="{CBCAE106-2F0D-8DBE-6E9C-910B86EA2119}"/>
              </a:ext>
            </a:extLst>
          </p:cNvPr>
          <p:cNvCxnSpPr>
            <a:stCxn id="36" idx="3"/>
            <a:endCxn id="37" idx="1"/>
          </p:cNvCxnSpPr>
          <p:nvPr/>
        </p:nvCxnSpPr>
        <p:spPr>
          <a:xfrm flipV="1">
            <a:off x="2142290" y="2364698"/>
            <a:ext cx="1746682" cy="1064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25745219-F9E0-80B4-39AA-86E9004B315D}"/>
              </a:ext>
            </a:extLst>
          </p:cNvPr>
          <p:cNvCxnSpPr>
            <a:cxnSpLocks/>
            <a:stCxn id="36" idx="3"/>
            <a:endCxn id="38" idx="1"/>
          </p:cNvCxnSpPr>
          <p:nvPr/>
        </p:nvCxnSpPr>
        <p:spPr>
          <a:xfrm>
            <a:off x="2142290" y="3429000"/>
            <a:ext cx="1746682" cy="991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ector recto de flecha 47">
            <a:extLst>
              <a:ext uri="{FF2B5EF4-FFF2-40B4-BE49-F238E27FC236}">
                <a16:creationId xmlns:a16="http://schemas.microsoft.com/office/drawing/2014/main" id="{90ABCB3C-95F6-EBE0-1559-672DAB85DBB1}"/>
              </a:ext>
            </a:extLst>
          </p:cNvPr>
          <p:cNvCxnSpPr>
            <a:cxnSpLocks/>
            <a:stCxn id="38" idx="3"/>
            <a:endCxn id="40" idx="1"/>
          </p:cNvCxnSpPr>
          <p:nvPr/>
        </p:nvCxnSpPr>
        <p:spPr>
          <a:xfrm>
            <a:off x="5507910" y="4420928"/>
            <a:ext cx="12248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E023BAAA-57C9-2834-9A81-76B3AACEA3AA}"/>
              </a:ext>
            </a:extLst>
          </p:cNvPr>
          <p:cNvCxnSpPr>
            <a:cxnSpLocks/>
            <a:stCxn id="37" idx="3"/>
            <a:endCxn id="39" idx="1"/>
          </p:cNvCxnSpPr>
          <p:nvPr/>
        </p:nvCxnSpPr>
        <p:spPr>
          <a:xfrm>
            <a:off x="5507910" y="2364698"/>
            <a:ext cx="11761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ector recto de flecha 55">
            <a:extLst>
              <a:ext uri="{FF2B5EF4-FFF2-40B4-BE49-F238E27FC236}">
                <a16:creationId xmlns:a16="http://schemas.microsoft.com/office/drawing/2014/main" id="{0E9FAC6D-6E8C-9140-B9A9-AEC15AF789BF}"/>
              </a:ext>
            </a:extLst>
          </p:cNvPr>
          <p:cNvCxnSpPr>
            <a:cxnSpLocks/>
            <a:stCxn id="40" idx="3"/>
            <a:endCxn id="59" idx="1"/>
          </p:cNvCxnSpPr>
          <p:nvPr/>
        </p:nvCxnSpPr>
        <p:spPr>
          <a:xfrm>
            <a:off x="8351663" y="4420928"/>
            <a:ext cx="12248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ángulo redondeado 58">
            <a:extLst>
              <a:ext uri="{FF2B5EF4-FFF2-40B4-BE49-F238E27FC236}">
                <a16:creationId xmlns:a16="http://schemas.microsoft.com/office/drawing/2014/main" id="{1F7E8CC7-AD35-F87A-6FD2-767F13BED5DF}"/>
              </a:ext>
            </a:extLst>
          </p:cNvPr>
          <p:cNvSpPr/>
          <p:nvPr/>
        </p:nvSpPr>
        <p:spPr>
          <a:xfrm>
            <a:off x="9576478" y="3689572"/>
            <a:ext cx="1618938" cy="1462712"/>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a:solidFill>
                  <a:schemeClr val="tx1"/>
                </a:solidFill>
              </a:rPr>
              <a:t>Asignar primer médico</a:t>
            </a:r>
          </a:p>
        </p:txBody>
      </p:sp>
      <p:sp>
        <p:nvSpPr>
          <p:cNvPr id="2" name="Marcador de número de diapositiva 1">
            <a:extLst>
              <a:ext uri="{FF2B5EF4-FFF2-40B4-BE49-F238E27FC236}">
                <a16:creationId xmlns:a16="http://schemas.microsoft.com/office/drawing/2014/main" id="{B5FAD44C-C90C-9354-EEED-6AA03EC7C6E3}"/>
              </a:ext>
            </a:extLst>
          </p:cNvPr>
          <p:cNvSpPr>
            <a:spLocks noGrp="1"/>
          </p:cNvSpPr>
          <p:nvPr>
            <p:ph type="sldNum" sz="quarter" idx="12"/>
          </p:nvPr>
        </p:nvSpPr>
        <p:spPr/>
        <p:txBody>
          <a:bodyPr/>
          <a:lstStyle/>
          <a:p>
            <a:fld id="{4D6B71C8-6ADD-42EE-9728-D96CC2FBCF5E}" type="slidenum">
              <a:rPr lang="es-CO" smtClean="0"/>
              <a:t>47</a:t>
            </a:fld>
            <a:endParaRPr lang="es-CO"/>
          </a:p>
        </p:txBody>
      </p:sp>
    </p:spTree>
    <p:extLst>
      <p:ext uri="{BB962C8B-B14F-4D97-AF65-F5344CB8AC3E}">
        <p14:creationId xmlns:p14="http://schemas.microsoft.com/office/powerpoint/2010/main" val="2226282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2</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4" name="Imagen 3">
            <a:extLst>
              <a:ext uri="{FF2B5EF4-FFF2-40B4-BE49-F238E27FC236}">
                <a16:creationId xmlns:a16="http://schemas.microsoft.com/office/drawing/2014/main" id="{EC20A393-6F44-D551-83ED-3694FABA361E}"/>
              </a:ext>
            </a:extLst>
          </p:cNvPr>
          <p:cNvPicPr>
            <a:picLocks noChangeAspect="1"/>
          </p:cNvPicPr>
          <p:nvPr/>
        </p:nvPicPr>
        <p:blipFill>
          <a:blip r:embed="rId3"/>
          <a:stretch>
            <a:fillRect/>
          </a:stretch>
        </p:blipFill>
        <p:spPr>
          <a:xfrm>
            <a:off x="523352" y="958850"/>
            <a:ext cx="5994400" cy="4940300"/>
          </a:xfrm>
          <a:prstGeom prst="rect">
            <a:avLst/>
          </a:prstGeom>
        </p:spPr>
      </p:pic>
      <p:sp>
        <p:nvSpPr>
          <p:cNvPr id="2" name="Marcador de número de diapositiva 1">
            <a:extLst>
              <a:ext uri="{FF2B5EF4-FFF2-40B4-BE49-F238E27FC236}">
                <a16:creationId xmlns:a16="http://schemas.microsoft.com/office/drawing/2014/main" id="{A476D18E-5748-4D32-6DAC-E16B9BCB7EC7}"/>
              </a:ext>
            </a:extLst>
          </p:cNvPr>
          <p:cNvSpPr>
            <a:spLocks noGrp="1"/>
          </p:cNvSpPr>
          <p:nvPr>
            <p:ph type="sldNum" sz="quarter" idx="12"/>
          </p:nvPr>
        </p:nvSpPr>
        <p:spPr/>
        <p:txBody>
          <a:bodyPr/>
          <a:lstStyle/>
          <a:p>
            <a:fld id="{4D6B71C8-6ADD-42EE-9728-D96CC2FBCF5E}" type="slidenum">
              <a:rPr lang="es-CO" smtClean="0"/>
              <a:t>48</a:t>
            </a:fld>
            <a:endParaRPr lang="es-CO"/>
          </a:p>
        </p:txBody>
      </p:sp>
    </p:spTree>
    <p:extLst>
      <p:ext uri="{BB962C8B-B14F-4D97-AF65-F5344CB8AC3E}">
        <p14:creationId xmlns:p14="http://schemas.microsoft.com/office/powerpoint/2010/main" val="1163933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701884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2.2</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6" name="Rectángulo redondeado 35">
            <a:extLst>
              <a:ext uri="{FF2B5EF4-FFF2-40B4-BE49-F238E27FC236}">
                <a16:creationId xmlns:a16="http://schemas.microsoft.com/office/drawing/2014/main" id="{8D886B6A-EE74-0EBC-0859-3665748E6079}"/>
              </a:ext>
            </a:extLst>
          </p:cNvPr>
          <p:cNvSpPr/>
          <p:nvPr/>
        </p:nvSpPr>
        <p:spPr>
          <a:xfrm>
            <a:off x="365622" y="3047148"/>
            <a:ext cx="1380496" cy="919415"/>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Lista de médicos</a:t>
            </a:r>
          </a:p>
        </p:txBody>
      </p:sp>
      <p:sp>
        <p:nvSpPr>
          <p:cNvPr id="37" name="Rectángulo redondeado 36">
            <a:extLst>
              <a:ext uri="{FF2B5EF4-FFF2-40B4-BE49-F238E27FC236}">
                <a16:creationId xmlns:a16="http://schemas.microsoft.com/office/drawing/2014/main" id="{680969D8-DD3F-349B-DD7D-7F790C7AA860}"/>
              </a:ext>
            </a:extLst>
          </p:cNvPr>
          <p:cNvSpPr/>
          <p:nvPr/>
        </p:nvSpPr>
        <p:spPr>
          <a:xfrm>
            <a:off x="2176674" y="1904082"/>
            <a:ext cx="1380496"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Hay médicos en la zona</a:t>
            </a:r>
          </a:p>
        </p:txBody>
      </p:sp>
      <p:sp>
        <p:nvSpPr>
          <p:cNvPr id="38" name="Rectángulo redondeado 37">
            <a:extLst>
              <a:ext uri="{FF2B5EF4-FFF2-40B4-BE49-F238E27FC236}">
                <a16:creationId xmlns:a16="http://schemas.microsoft.com/office/drawing/2014/main" id="{E482FC60-96A6-2086-A7DB-69FB8AD8B229}"/>
              </a:ext>
            </a:extLst>
          </p:cNvPr>
          <p:cNvSpPr/>
          <p:nvPr/>
        </p:nvSpPr>
        <p:spPr>
          <a:xfrm>
            <a:off x="2073562" y="4245548"/>
            <a:ext cx="1483608"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hay médicos en la zona</a:t>
            </a:r>
          </a:p>
        </p:txBody>
      </p:sp>
      <p:sp>
        <p:nvSpPr>
          <p:cNvPr id="39" name="Rectángulo redondeado 38">
            <a:extLst>
              <a:ext uri="{FF2B5EF4-FFF2-40B4-BE49-F238E27FC236}">
                <a16:creationId xmlns:a16="http://schemas.microsoft.com/office/drawing/2014/main" id="{F3031D04-255D-2FC2-C969-638F6851FC43}"/>
              </a:ext>
            </a:extLst>
          </p:cNvPr>
          <p:cNvSpPr/>
          <p:nvPr/>
        </p:nvSpPr>
        <p:spPr>
          <a:xfrm>
            <a:off x="5839712" y="1194284"/>
            <a:ext cx="1380496" cy="822019"/>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sp>
        <p:nvSpPr>
          <p:cNvPr id="40" name="Rectángulo redondeado 39">
            <a:extLst>
              <a:ext uri="{FF2B5EF4-FFF2-40B4-BE49-F238E27FC236}">
                <a16:creationId xmlns:a16="http://schemas.microsoft.com/office/drawing/2014/main" id="{A36CBD1E-E475-2B09-73A0-5863A1A9AAF6}"/>
              </a:ext>
            </a:extLst>
          </p:cNvPr>
          <p:cNvSpPr/>
          <p:nvPr/>
        </p:nvSpPr>
        <p:spPr>
          <a:xfrm>
            <a:off x="7779758" y="4786872"/>
            <a:ext cx="1618938" cy="114445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Organizar médicos por tiempo en que se desocupan</a:t>
            </a:r>
          </a:p>
        </p:txBody>
      </p:sp>
      <p:cxnSp>
        <p:nvCxnSpPr>
          <p:cNvPr id="44" name="Conector recto de flecha 43">
            <a:extLst>
              <a:ext uri="{FF2B5EF4-FFF2-40B4-BE49-F238E27FC236}">
                <a16:creationId xmlns:a16="http://schemas.microsoft.com/office/drawing/2014/main" id="{CBCAE106-2F0D-8DBE-6E9C-910B86EA2119}"/>
              </a:ext>
            </a:extLst>
          </p:cNvPr>
          <p:cNvCxnSpPr>
            <a:cxnSpLocks/>
            <a:stCxn id="36" idx="3"/>
            <a:endCxn id="37" idx="1"/>
          </p:cNvCxnSpPr>
          <p:nvPr/>
        </p:nvCxnSpPr>
        <p:spPr>
          <a:xfrm flipV="1">
            <a:off x="1746118" y="2315093"/>
            <a:ext cx="430556" cy="1191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25745219-F9E0-80B4-39AA-86E9004B315D}"/>
              </a:ext>
            </a:extLst>
          </p:cNvPr>
          <p:cNvCxnSpPr>
            <a:cxnSpLocks/>
            <a:stCxn id="36" idx="3"/>
            <a:endCxn id="38" idx="1"/>
          </p:cNvCxnSpPr>
          <p:nvPr/>
        </p:nvCxnSpPr>
        <p:spPr>
          <a:xfrm>
            <a:off x="1746118" y="3506856"/>
            <a:ext cx="327444" cy="1149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E023BAAA-57C9-2834-9A81-76B3AACEA3AA}"/>
              </a:ext>
            </a:extLst>
          </p:cNvPr>
          <p:cNvCxnSpPr>
            <a:cxnSpLocks/>
            <a:stCxn id="37" idx="3"/>
            <a:endCxn id="15" idx="1"/>
          </p:cNvCxnSpPr>
          <p:nvPr/>
        </p:nvCxnSpPr>
        <p:spPr>
          <a:xfrm flipV="1">
            <a:off x="3557170" y="1605295"/>
            <a:ext cx="451023" cy="709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ector recto de flecha 55">
            <a:extLst>
              <a:ext uri="{FF2B5EF4-FFF2-40B4-BE49-F238E27FC236}">
                <a16:creationId xmlns:a16="http://schemas.microsoft.com/office/drawing/2014/main" id="{0E9FAC6D-6E8C-9140-B9A9-AEC15AF789BF}"/>
              </a:ext>
            </a:extLst>
          </p:cNvPr>
          <p:cNvCxnSpPr>
            <a:cxnSpLocks/>
            <a:stCxn id="40" idx="3"/>
            <a:endCxn id="59" idx="1"/>
          </p:cNvCxnSpPr>
          <p:nvPr/>
        </p:nvCxnSpPr>
        <p:spPr>
          <a:xfrm flipV="1">
            <a:off x="9398696" y="5359098"/>
            <a:ext cx="50002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ángulo redondeado 58">
            <a:extLst>
              <a:ext uri="{FF2B5EF4-FFF2-40B4-BE49-F238E27FC236}">
                <a16:creationId xmlns:a16="http://schemas.microsoft.com/office/drawing/2014/main" id="{1F7E8CC7-AD35-F87A-6FD2-767F13BED5DF}"/>
              </a:ext>
            </a:extLst>
          </p:cNvPr>
          <p:cNvSpPr/>
          <p:nvPr/>
        </p:nvSpPr>
        <p:spPr>
          <a:xfrm>
            <a:off x="9898724" y="4957218"/>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sp>
        <p:nvSpPr>
          <p:cNvPr id="15" name="Rectángulo redondeado 14">
            <a:extLst>
              <a:ext uri="{FF2B5EF4-FFF2-40B4-BE49-F238E27FC236}">
                <a16:creationId xmlns:a16="http://schemas.microsoft.com/office/drawing/2014/main" id="{B0594BCC-A4F5-6452-E8D7-F95081310175}"/>
              </a:ext>
            </a:extLst>
          </p:cNvPr>
          <p:cNvSpPr/>
          <p:nvPr/>
        </p:nvSpPr>
        <p:spPr>
          <a:xfrm>
            <a:off x="4008193" y="1194285"/>
            <a:ext cx="1380496" cy="822019"/>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Están disponibles</a:t>
            </a:r>
          </a:p>
        </p:txBody>
      </p:sp>
      <p:sp>
        <p:nvSpPr>
          <p:cNvPr id="16" name="Rectángulo redondeado 15">
            <a:extLst>
              <a:ext uri="{FF2B5EF4-FFF2-40B4-BE49-F238E27FC236}">
                <a16:creationId xmlns:a16="http://schemas.microsoft.com/office/drawing/2014/main" id="{1A4FD915-AF54-B8F2-8A61-ABDC48B7FBAD}"/>
              </a:ext>
            </a:extLst>
          </p:cNvPr>
          <p:cNvSpPr/>
          <p:nvPr/>
        </p:nvSpPr>
        <p:spPr>
          <a:xfrm>
            <a:off x="4008193" y="2577352"/>
            <a:ext cx="1380496"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están disponibles</a:t>
            </a:r>
          </a:p>
        </p:txBody>
      </p:sp>
      <p:cxnSp>
        <p:nvCxnSpPr>
          <p:cNvPr id="19" name="Conector recto de flecha 18">
            <a:extLst>
              <a:ext uri="{FF2B5EF4-FFF2-40B4-BE49-F238E27FC236}">
                <a16:creationId xmlns:a16="http://schemas.microsoft.com/office/drawing/2014/main" id="{163D93C2-48B7-A5BD-425B-C66C2E63964D}"/>
              </a:ext>
            </a:extLst>
          </p:cNvPr>
          <p:cNvCxnSpPr>
            <a:cxnSpLocks/>
            <a:stCxn id="37" idx="3"/>
            <a:endCxn id="16" idx="1"/>
          </p:cNvCxnSpPr>
          <p:nvPr/>
        </p:nvCxnSpPr>
        <p:spPr>
          <a:xfrm>
            <a:off x="3557170" y="2315093"/>
            <a:ext cx="451023" cy="6732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DAE773DF-3875-30B2-9D3B-4B7A9E96801B}"/>
              </a:ext>
            </a:extLst>
          </p:cNvPr>
          <p:cNvCxnSpPr>
            <a:cxnSpLocks/>
            <a:stCxn id="15" idx="3"/>
            <a:endCxn id="39" idx="1"/>
          </p:cNvCxnSpPr>
          <p:nvPr/>
        </p:nvCxnSpPr>
        <p:spPr>
          <a:xfrm flipV="1">
            <a:off x="5388689" y="1605294"/>
            <a:ext cx="4510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ángulo redondeado 28">
            <a:extLst>
              <a:ext uri="{FF2B5EF4-FFF2-40B4-BE49-F238E27FC236}">
                <a16:creationId xmlns:a16="http://schemas.microsoft.com/office/drawing/2014/main" id="{35825F4D-A98C-7C49-6B25-4FD38ABCFC8A}"/>
              </a:ext>
            </a:extLst>
          </p:cNvPr>
          <p:cNvSpPr/>
          <p:nvPr/>
        </p:nvSpPr>
        <p:spPr>
          <a:xfrm>
            <a:off x="5839712" y="2465712"/>
            <a:ext cx="1618938" cy="1048209"/>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Organizar médicos por tiempo en que se desocupan</a:t>
            </a:r>
          </a:p>
        </p:txBody>
      </p:sp>
      <p:cxnSp>
        <p:nvCxnSpPr>
          <p:cNvPr id="47" name="Conector recto de flecha 46">
            <a:extLst>
              <a:ext uri="{FF2B5EF4-FFF2-40B4-BE49-F238E27FC236}">
                <a16:creationId xmlns:a16="http://schemas.microsoft.com/office/drawing/2014/main" id="{29FF47E6-1CFC-A5DB-7C04-EE40AEF50E36}"/>
              </a:ext>
            </a:extLst>
          </p:cNvPr>
          <p:cNvCxnSpPr>
            <a:cxnSpLocks/>
            <a:stCxn id="16" idx="3"/>
            <a:endCxn id="29" idx="1"/>
          </p:cNvCxnSpPr>
          <p:nvPr/>
        </p:nvCxnSpPr>
        <p:spPr>
          <a:xfrm>
            <a:off x="5388689" y="2988363"/>
            <a:ext cx="451023" cy="1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ector recto de flecha 51">
            <a:extLst>
              <a:ext uri="{FF2B5EF4-FFF2-40B4-BE49-F238E27FC236}">
                <a16:creationId xmlns:a16="http://schemas.microsoft.com/office/drawing/2014/main" id="{71B12F33-2280-39A8-698F-EB94F2A64563}"/>
              </a:ext>
            </a:extLst>
          </p:cNvPr>
          <p:cNvCxnSpPr>
            <a:cxnSpLocks/>
            <a:stCxn id="29" idx="3"/>
            <a:endCxn id="53" idx="1"/>
          </p:cNvCxnSpPr>
          <p:nvPr/>
        </p:nvCxnSpPr>
        <p:spPr>
          <a:xfrm>
            <a:off x="7458650" y="2989817"/>
            <a:ext cx="451023" cy="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ángulo redondeado 52">
            <a:extLst>
              <a:ext uri="{FF2B5EF4-FFF2-40B4-BE49-F238E27FC236}">
                <a16:creationId xmlns:a16="http://schemas.microsoft.com/office/drawing/2014/main" id="{6446030E-C88B-1B1A-0A24-390AD8C953FE}"/>
              </a:ext>
            </a:extLst>
          </p:cNvPr>
          <p:cNvSpPr/>
          <p:nvPr/>
        </p:nvSpPr>
        <p:spPr>
          <a:xfrm>
            <a:off x="7909673" y="2588020"/>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sp>
        <p:nvSpPr>
          <p:cNvPr id="106" name="Rectángulo redondeado 105">
            <a:extLst>
              <a:ext uri="{FF2B5EF4-FFF2-40B4-BE49-F238E27FC236}">
                <a16:creationId xmlns:a16="http://schemas.microsoft.com/office/drawing/2014/main" id="{40C9102B-EF2B-5EB0-A3BA-5D35282D4F6B}"/>
              </a:ext>
            </a:extLst>
          </p:cNvPr>
          <p:cNvSpPr/>
          <p:nvPr/>
        </p:nvSpPr>
        <p:spPr>
          <a:xfrm>
            <a:off x="4008193" y="4084331"/>
            <a:ext cx="1618938" cy="114445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Buscar en los médicos de otra zona si están disponibles</a:t>
            </a:r>
          </a:p>
        </p:txBody>
      </p:sp>
      <p:cxnSp>
        <p:nvCxnSpPr>
          <p:cNvPr id="107" name="Conector recto de flecha 106">
            <a:extLst>
              <a:ext uri="{FF2B5EF4-FFF2-40B4-BE49-F238E27FC236}">
                <a16:creationId xmlns:a16="http://schemas.microsoft.com/office/drawing/2014/main" id="{7125CA30-2129-C087-6082-7CAC29E00F96}"/>
              </a:ext>
            </a:extLst>
          </p:cNvPr>
          <p:cNvCxnSpPr>
            <a:cxnSpLocks/>
            <a:stCxn id="38" idx="3"/>
            <a:endCxn id="106" idx="1"/>
          </p:cNvCxnSpPr>
          <p:nvPr/>
        </p:nvCxnSpPr>
        <p:spPr>
          <a:xfrm flipV="1">
            <a:off x="3557170" y="4656558"/>
            <a:ext cx="45102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Rectángulo redondeado 115">
            <a:extLst>
              <a:ext uri="{FF2B5EF4-FFF2-40B4-BE49-F238E27FC236}">
                <a16:creationId xmlns:a16="http://schemas.microsoft.com/office/drawing/2014/main" id="{0E154FF7-E3E5-EA48-E63E-ED62D7FFA987}"/>
              </a:ext>
            </a:extLst>
          </p:cNvPr>
          <p:cNvSpPr/>
          <p:nvPr/>
        </p:nvSpPr>
        <p:spPr>
          <a:xfrm>
            <a:off x="5942151" y="3800609"/>
            <a:ext cx="1426664" cy="62949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Están disponibles</a:t>
            </a:r>
          </a:p>
        </p:txBody>
      </p:sp>
      <p:cxnSp>
        <p:nvCxnSpPr>
          <p:cNvPr id="117" name="Conector recto de flecha 116">
            <a:extLst>
              <a:ext uri="{FF2B5EF4-FFF2-40B4-BE49-F238E27FC236}">
                <a16:creationId xmlns:a16="http://schemas.microsoft.com/office/drawing/2014/main" id="{8C4B7E59-734A-9EB0-1D9D-6AC528C24819}"/>
              </a:ext>
            </a:extLst>
          </p:cNvPr>
          <p:cNvCxnSpPr>
            <a:cxnSpLocks/>
            <a:stCxn id="116" idx="3"/>
            <a:endCxn id="120" idx="1"/>
          </p:cNvCxnSpPr>
          <p:nvPr/>
        </p:nvCxnSpPr>
        <p:spPr>
          <a:xfrm flipV="1">
            <a:off x="7368815" y="4110328"/>
            <a:ext cx="2529909" cy="5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0" name="Rectángulo redondeado 119">
            <a:extLst>
              <a:ext uri="{FF2B5EF4-FFF2-40B4-BE49-F238E27FC236}">
                <a16:creationId xmlns:a16="http://schemas.microsoft.com/office/drawing/2014/main" id="{5DEF00F7-8CCE-0A40-9935-809BB66DCA2E}"/>
              </a:ext>
            </a:extLst>
          </p:cNvPr>
          <p:cNvSpPr/>
          <p:nvPr/>
        </p:nvSpPr>
        <p:spPr>
          <a:xfrm>
            <a:off x="9898724" y="3708448"/>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cxnSp>
        <p:nvCxnSpPr>
          <p:cNvPr id="141" name="Conector recto de flecha 140">
            <a:extLst>
              <a:ext uri="{FF2B5EF4-FFF2-40B4-BE49-F238E27FC236}">
                <a16:creationId xmlns:a16="http://schemas.microsoft.com/office/drawing/2014/main" id="{2F368DBD-C280-F7FD-A09E-E403854CC369}"/>
              </a:ext>
            </a:extLst>
          </p:cNvPr>
          <p:cNvCxnSpPr>
            <a:cxnSpLocks/>
            <a:stCxn id="106" idx="3"/>
            <a:endCxn id="116" idx="1"/>
          </p:cNvCxnSpPr>
          <p:nvPr/>
        </p:nvCxnSpPr>
        <p:spPr>
          <a:xfrm flipV="1">
            <a:off x="5627131" y="4115356"/>
            <a:ext cx="315020" cy="541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Rectángulo redondeado 143">
            <a:extLst>
              <a:ext uri="{FF2B5EF4-FFF2-40B4-BE49-F238E27FC236}">
                <a16:creationId xmlns:a16="http://schemas.microsoft.com/office/drawing/2014/main" id="{984621C4-608B-DD21-48AA-E09101B676A2}"/>
              </a:ext>
            </a:extLst>
          </p:cNvPr>
          <p:cNvSpPr/>
          <p:nvPr/>
        </p:nvSpPr>
        <p:spPr>
          <a:xfrm>
            <a:off x="5942151" y="5044353"/>
            <a:ext cx="1426664" cy="62949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están disponibles</a:t>
            </a:r>
          </a:p>
        </p:txBody>
      </p:sp>
      <p:cxnSp>
        <p:nvCxnSpPr>
          <p:cNvPr id="146" name="Conector recto de flecha 145">
            <a:extLst>
              <a:ext uri="{FF2B5EF4-FFF2-40B4-BE49-F238E27FC236}">
                <a16:creationId xmlns:a16="http://schemas.microsoft.com/office/drawing/2014/main" id="{67EE7E33-12FA-1AB2-329F-8F4973399461}"/>
              </a:ext>
            </a:extLst>
          </p:cNvPr>
          <p:cNvCxnSpPr>
            <a:cxnSpLocks/>
            <a:stCxn id="106" idx="3"/>
            <a:endCxn id="144" idx="1"/>
          </p:cNvCxnSpPr>
          <p:nvPr/>
        </p:nvCxnSpPr>
        <p:spPr>
          <a:xfrm>
            <a:off x="5627131" y="4656558"/>
            <a:ext cx="315020" cy="702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ector recto de flecha 148">
            <a:extLst>
              <a:ext uri="{FF2B5EF4-FFF2-40B4-BE49-F238E27FC236}">
                <a16:creationId xmlns:a16="http://schemas.microsoft.com/office/drawing/2014/main" id="{E5F006B5-14CB-02BC-E75E-6EF76D60C8E4}"/>
              </a:ext>
            </a:extLst>
          </p:cNvPr>
          <p:cNvCxnSpPr>
            <a:cxnSpLocks/>
            <a:stCxn id="144" idx="3"/>
            <a:endCxn id="40" idx="1"/>
          </p:cNvCxnSpPr>
          <p:nvPr/>
        </p:nvCxnSpPr>
        <p:spPr>
          <a:xfrm flipV="1">
            <a:off x="7368815" y="5359099"/>
            <a:ext cx="4109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Marcador de número de diapositiva 1">
            <a:extLst>
              <a:ext uri="{FF2B5EF4-FFF2-40B4-BE49-F238E27FC236}">
                <a16:creationId xmlns:a16="http://schemas.microsoft.com/office/drawing/2014/main" id="{01E1F533-7258-0D97-BBE4-B6B764F8FA6E}"/>
              </a:ext>
            </a:extLst>
          </p:cNvPr>
          <p:cNvSpPr>
            <a:spLocks noGrp="1"/>
          </p:cNvSpPr>
          <p:nvPr>
            <p:ph type="sldNum" sz="quarter" idx="12"/>
          </p:nvPr>
        </p:nvSpPr>
        <p:spPr/>
        <p:txBody>
          <a:bodyPr/>
          <a:lstStyle/>
          <a:p>
            <a:fld id="{4D6B71C8-6ADD-42EE-9728-D96CC2FBCF5E}" type="slidenum">
              <a:rPr lang="es-CO" smtClean="0"/>
              <a:t>49</a:t>
            </a:fld>
            <a:endParaRPr lang="es-CO"/>
          </a:p>
        </p:txBody>
      </p:sp>
    </p:spTree>
    <p:extLst>
      <p:ext uri="{BB962C8B-B14F-4D97-AF65-F5344CB8AC3E}">
        <p14:creationId xmlns:p14="http://schemas.microsoft.com/office/powerpoint/2010/main" val="170130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327;p42">
            <a:extLst>
              <a:ext uri="{FF2B5EF4-FFF2-40B4-BE49-F238E27FC236}">
                <a16:creationId xmlns:a16="http://schemas.microsoft.com/office/drawing/2014/main" id="{96D4623A-CE44-A506-BA82-9E24BDEB1564}"/>
              </a:ext>
            </a:extLst>
          </p:cNvPr>
          <p:cNvSpPr txBox="1">
            <a:spLocks/>
          </p:cNvSpPr>
          <p:nvPr/>
        </p:nvSpPr>
        <p:spPr>
          <a:xfrm>
            <a:off x="516012" y="2054306"/>
            <a:ext cx="2359912" cy="3511916"/>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000" i="1">
                <a:solidFill>
                  <a:srgbClr val="0B1EBE"/>
                </a:solidFill>
                <a:ea typeface="+mn-lt"/>
                <a:cs typeface="+mn-lt"/>
              </a:rPr>
              <a:t>Medicina general</a:t>
            </a:r>
            <a:endParaRPr lang="es-ES" i="1">
              <a:solidFill>
                <a:srgbClr val="0B1EBE"/>
              </a:solidFill>
              <a:cs typeface="Calibri"/>
            </a:endParaRPr>
          </a:p>
          <a:p>
            <a:pPr marL="0" indent="0">
              <a:spcBef>
                <a:spcPts val="0"/>
              </a:spcBef>
              <a:buNone/>
            </a:pPr>
            <a:endParaRPr lang="es-ES" sz="2000">
              <a:ea typeface="+mn-lt"/>
              <a:cs typeface="+mn-lt"/>
            </a:endParaRPr>
          </a:p>
          <a:p>
            <a:pPr marL="0" indent="0">
              <a:spcBef>
                <a:spcPts val="0"/>
              </a:spcBef>
              <a:buNone/>
            </a:pPr>
            <a:r>
              <a:rPr lang="es-ES" sz="2000">
                <a:ea typeface="+mn-lt"/>
                <a:cs typeface="+mn-lt"/>
              </a:rPr>
              <a:t>Medicina pediátrica</a:t>
            </a:r>
          </a:p>
          <a:p>
            <a:pPr marL="0" indent="0">
              <a:spcBef>
                <a:spcPts val="0"/>
              </a:spcBef>
              <a:buNone/>
            </a:pPr>
            <a:endParaRPr lang="es-ES" sz="2000">
              <a:ea typeface="+mn-lt"/>
              <a:cs typeface="+mn-lt"/>
            </a:endParaRPr>
          </a:p>
          <a:p>
            <a:pPr marL="0" indent="0">
              <a:spcBef>
                <a:spcPts val="0"/>
              </a:spcBef>
              <a:buNone/>
            </a:pPr>
            <a:r>
              <a:rPr lang="es-ES" sz="2000">
                <a:ea typeface="+mn-lt"/>
                <a:cs typeface="+mn-lt"/>
              </a:rPr>
              <a:t>Terapias</a:t>
            </a:r>
          </a:p>
          <a:p>
            <a:pPr marL="0" indent="0">
              <a:spcBef>
                <a:spcPts val="0"/>
              </a:spcBef>
              <a:buNone/>
            </a:pPr>
            <a:endParaRPr lang="es-ES" sz="2000">
              <a:ea typeface="+mn-lt"/>
              <a:cs typeface="+mn-lt"/>
            </a:endParaRPr>
          </a:p>
          <a:p>
            <a:pPr marL="0" indent="0">
              <a:spcBef>
                <a:spcPts val="0"/>
              </a:spcBef>
              <a:buNone/>
            </a:pPr>
            <a:r>
              <a:rPr lang="es-ES" sz="2000">
                <a:ea typeface="+mn-lt"/>
                <a:cs typeface="+mn-lt"/>
              </a:rPr>
              <a:t>Enfermería 12 horas</a:t>
            </a:r>
          </a:p>
          <a:p>
            <a:pPr marL="0" indent="0">
              <a:spcBef>
                <a:spcPts val="0"/>
              </a:spcBef>
              <a:buNone/>
            </a:pPr>
            <a:endParaRPr lang="es-ES" sz="2000">
              <a:ea typeface="+mn-lt"/>
              <a:cs typeface="+mn-lt"/>
            </a:endParaRPr>
          </a:p>
          <a:p>
            <a:pPr marL="0" indent="0">
              <a:spcBef>
                <a:spcPts val="0"/>
              </a:spcBef>
              <a:buNone/>
            </a:pPr>
            <a:r>
              <a:rPr lang="es-ES" sz="2000">
                <a:ea typeface="+mn-lt"/>
                <a:cs typeface="+mn-lt"/>
              </a:rPr>
              <a:t>Enfermería por eventos</a:t>
            </a:r>
          </a:p>
          <a:p>
            <a:pPr marL="0" indent="0" algn="ctr">
              <a:spcBef>
                <a:spcPts val="0"/>
              </a:spcBef>
              <a:buNone/>
            </a:pPr>
            <a:endParaRPr lang="es-ES" sz="2000">
              <a:ea typeface="+mn-lt"/>
              <a:cs typeface="+mn-lt"/>
            </a:endParaRPr>
          </a:p>
          <a:p>
            <a:pPr marL="0" indent="0" algn="ctr">
              <a:spcBef>
                <a:spcPts val="0"/>
              </a:spcBef>
              <a:buNone/>
            </a:pPr>
            <a:endParaRPr lang="es-ES" sz="2000">
              <a:ea typeface="+mn-lt"/>
              <a:cs typeface="+mn-lt"/>
            </a:endParaRPr>
          </a:p>
          <a:p>
            <a:pPr marL="0" indent="0" algn="ctr">
              <a:spcBef>
                <a:spcPts val="0"/>
              </a:spcBef>
              <a:buNone/>
            </a:pPr>
            <a:endParaRPr lang="es-ES" sz="2000">
              <a:ea typeface="+mn-lt"/>
              <a:cs typeface="+mn-lt"/>
            </a:endParaRPr>
          </a:p>
          <a:p>
            <a:pPr marL="0" indent="0" algn="ctr">
              <a:spcBef>
                <a:spcPts val="0"/>
              </a:spcBef>
              <a:buNone/>
            </a:pPr>
            <a:endParaRPr lang="es-ES" sz="2000">
              <a:ea typeface="+mn-lt"/>
              <a:cs typeface="+mn-lt"/>
            </a:endParaRPr>
          </a:p>
          <a:p>
            <a:pPr marL="0" indent="0" algn="ctr">
              <a:spcBef>
                <a:spcPts val="0"/>
              </a:spcBef>
              <a:buNone/>
            </a:pPr>
            <a:endParaRPr lang="es-ES" sz="2000">
              <a:ea typeface="+mn-lt"/>
              <a:cs typeface="+mn-lt"/>
            </a:endParaRPr>
          </a:p>
          <a:p>
            <a:pPr marL="0" indent="0" algn="ctr">
              <a:spcBef>
                <a:spcPts val="0"/>
              </a:spcBef>
              <a:buNone/>
            </a:pPr>
            <a:endParaRPr lang="es-ES" sz="2000">
              <a:ea typeface="+mn-lt"/>
              <a:cs typeface="+mn-lt"/>
            </a:endParaRPr>
          </a:p>
        </p:txBody>
      </p:sp>
      <p:sp>
        <p:nvSpPr>
          <p:cNvPr id="15" name="Google Shape;327;p42">
            <a:extLst>
              <a:ext uri="{FF2B5EF4-FFF2-40B4-BE49-F238E27FC236}">
                <a16:creationId xmlns:a16="http://schemas.microsoft.com/office/drawing/2014/main" id="{99EC1B80-610E-5AF6-00C7-548C72170238}"/>
              </a:ext>
            </a:extLst>
          </p:cNvPr>
          <p:cNvSpPr txBox="1">
            <a:spLocks/>
          </p:cNvSpPr>
          <p:nvPr/>
        </p:nvSpPr>
        <p:spPr>
          <a:xfrm>
            <a:off x="3196380" y="2054306"/>
            <a:ext cx="2359912" cy="304284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ES" sz="2000">
                <a:ea typeface="+mn-lt"/>
                <a:cs typeface="+mn-lt"/>
              </a:rPr>
              <a:t>La castellana</a:t>
            </a:r>
          </a:p>
          <a:p>
            <a:pPr marL="0" indent="0">
              <a:spcBef>
                <a:spcPts val="0"/>
              </a:spcBef>
              <a:buNone/>
            </a:pPr>
            <a:r>
              <a:rPr lang="es-ES" sz="1500">
                <a:ea typeface="+mn-lt"/>
                <a:cs typeface="+mn-lt"/>
              </a:rPr>
              <a:t>(Centro de operaciones con capacidad de 26 personas, auxiliares de enfermería)</a:t>
            </a:r>
          </a:p>
          <a:p>
            <a:pPr marL="0" indent="0">
              <a:spcBef>
                <a:spcPts val="0"/>
              </a:spcBef>
              <a:buNone/>
            </a:pPr>
            <a:endParaRPr lang="es-ES" sz="2000" b="1">
              <a:ea typeface="+mn-lt"/>
              <a:cs typeface="+mn-lt"/>
            </a:endParaRPr>
          </a:p>
          <a:p>
            <a:pPr marL="0" indent="0">
              <a:spcBef>
                <a:spcPts val="0"/>
              </a:spcBef>
              <a:buNone/>
            </a:pPr>
            <a:endParaRPr lang="es-ES" sz="2000" b="1">
              <a:ea typeface="+mn-lt"/>
              <a:cs typeface="+mn-lt"/>
            </a:endParaRPr>
          </a:p>
          <a:p>
            <a:pPr marL="0" indent="0">
              <a:spcBef>
                <a:spcPts val="0"/>
              </a:spcBef>
              <a:buNone/>
            </a:pPr>
            <a:endParaRPr lang="es-ES" sz="2000" b="1">
              <a:ea typeface="+mn-lt"/>
              <a:cs typeface="+mn-lt"/>
            </a:endParaRPr>
          </a:p>
          <a:p>
            <a:pPr marL="0" indent="0">
              <a:spcBef>
                <a:spcPts val="0"/>
              </a:spcBef>
              <a:buNone/>
            </a:pPr>
            <a:endParaRPr lang="es-ES" sz="2000" b="1">
              <a:ea typeface="+mn-lt"/>
              <a:cs typeface="+mn-lt"/>
            </a:endParaRPr>
          </a:p>
          <a:p>
            <a:pPr marL="0" indent="0">
              <a:spcBef>
                <a:spcPts val="0"/>
              </a:spcBef>
              <a:buNone/>
            </a:pPr>
            <a:endParaRPr lang="es-ES" sz="2000" b="1">
              <a:ea typeface="+mn-lt"/>
              <a:cs typeface="+mn-lt"/>
            </a:endParaRPr>
          </a:p>
          <a:p>
            <a:pPr marL="0" indent="0">
              <a:spcBef>
                <a:spcPts val="0"/>
              </a:spcBef>
              <a:buNone/>
            </a:pPr>
            <a:r>
              <a:rPr lang="es-ES" sz="2000">
                <a:ea typeface="+mn-lt"/>
                <a:cs typeface="+mn-lt"/>
              </a:rPr>
              <a:t>Paseo Villa del Rio</a:t>
            </a:r>
          </a:p>
          <a:p>
            <a:pPr marL="0" indent="0">
              <a:spcBef>
                <a:spcPts val="0"/>
              </a:spcBef>
              <a:buNone/>
            </a:pPr>
            <a:endParaRPr lang="es-ES" sz="2000">
              <a:ea typeface="+mn-lt"/>
              <a:cs typeface="+mn-lt"/>
            </a:endParaRPr>
          </a:p>
        </p:txBody>
      </p:sp>
      <p:sp>
        <p:nvSpPr>
          <p:cNvPr id="16" name="CuadroTexto 15">
            <a:extLst>
              <a:ext uri="{FF2B5EF4-FFF2-40B4-BE49-F238E27FC236}">
                <a16:creationId xmlns:a16="http://schemas.microsoft.com/office/drawing/2014/main" id="{2CADEF25-C650-BF0B-C843-D300325796D9}"/>
              </a:ext>
            </a:extLst>
          </p:cNvPr>
          <p:cNvSpPr txBox="1"/>
          <p:nvPr/>
        </p:nvSpPr>
        <p:spPr>
          <a:xfrm>
            <a:off x="5855736" y="2048594"/>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(Tiempo máximo de llegada entre 1 y 3 horas)</a:t>
            </a:r>
          </a:p>
          <a:p>
            <a:endParaRPr lang="es-ES" b="1">
              <a:cs typeface="Calibri"/>
            </a:endParaRPr>
          </a:p>
          <a:p>
            <a:r>
              <a:rPr lang="es-ES">
                <a:cs typeface="Calibri"/>
              </a:rPr>
              <a:t>EPS</a:t>
            </a:r>
          </a:p>
          <a:p>
            <a:endParaRPr lang="es-ES">
              <a:cs typeface="Calibri"/>
            </a:endParaRPr>
          </a:p>
          <a:p>
            <a:r>
              <a:rPr lang="es-ES">
                <a:cs typeface="Calibri"/>
              </a:rPr>
              <a:t>Aseguradoras</a:t>
            </a:r>
          </a:p>
          <a:p>
            <a:endParaRPr lang="es-ES">
              <a:cs typeface="Calibri"/>
            </a:endParaRPr>
          </a:p>
          <a:p>
            <a:r>
              <a:rPr lang="es-ES">
                <a:cs typeface="Calibri"/>
              </a:rPr>
              <a:t>Pólizas</a:t>
            </a:r>
          </a:p>
          <a:p>
            <a:endParaRPr lang="es-ES">
              <a:cs typeface="Calibri"/>
            </a:endParaRPr>
          </a:p>
          <a:p>
            <a:r>
              <a:rPr lang="es-ES">
                <a:cs typeface="Calibri"/>
              </a:rPr>
              <a:t>Medicina Prepagada</a:t>
            </a:r>
          </a:p>
          <a:p>
            <a:endParaRPr lang="es-ES">
              <a:cs typeface="Calibri"/>
            </a:endParaRPr>
          </a:p>
        </p:txBody>
      </p:sp>
      <p:sp>
        <p:nvSpPr>
          <p:cNvPr id="2" name="Google Shape;166;p34">
            <a:extLst>
              <a:ext uri="{FF2B5EF4-FFF2-40B4-BE49-F238E27FC236}">
                <a16:creationId xmlns:a16="http://schemas.microsoft.com/office/drawing/2014/main" id="{E0179436-A627-BD8F-D977-E4FF8CFB3768}"/>
              </a:ext>
            </a:extLst>
          </p:cNvPr>
          <p:cNvSpPr/>
          <p:nvPr/>
        </p:nvSpPr>
        <p:spPr>
          <a:xfrm>
            <a:off x="474192" y="1609592"/>
            <a:ext cx="1807836"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Servicios</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3" name="Google Shape;166;p34">
            <a:extLst>
              <a:ext uri="{FF2B5EF4-FFF2-40B4-BE49-F238E27FC236}">
                <a16:creationId xmlns:a16="http://schemas.microsoft.com/office/drawing/2014/main" id="{F08D320E-9CCB-84AB-AA50-57926199B10D}"/>
              </a:ext>
            </a:extLst>
          </p:cNvPr>
          <p:cNvSpPr/>
          <p:nvPr/>
        </p:nvSpPr>
        <p:spPr>
          <a:xfrm>
            <a:off x="3253712" y="1619894"/>
            <a:ext cx="1807836"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Sede Principal</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6" name="Google Shape;166;p34">
            <a:extLst>
              <a:ext uri="{FF2B5EF4-FFF2-40B4-BE49-F238E27FC236}">
                <a16:creationId xmlns:a16="http://schemas.microsoft.com/office/drawing/2014/main" id="{A20BDA36-C68A-39BF-15EB-12B1C50481E4}"/>
              </a:ext>
            </a:extLst>
          </p:cNvPr>
          <p:cNvSpPr/>
          <p:nvPr/>
        </p:nvSpPr>
        <p:spPr>
          <a:xfrm>
            <a:off x="3253712" y="3890458"/>
            <a:ext cx="1807836"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Sede Sur</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7" name="Google Shape;166;p34">
            <a:extLst>
              <a:ext uri="{FF2B5EF4-FFF2-40B4-BE49-F238E27FC236}">
                <a16:creationId xmlns:a16="http://schemas.microsoft.com/office/drawing/2014/main" id="{027B1459-8937-507E-A991-5624D168BB20}"/>
              </a:ext>
            </a:extLst>
          </p:cNvPr>
          <p:cNvSpPr/>
          <p:nvPr/>
        </p:nvSpPr>
        <p:spPr>
          <a:xfrm>
            <a:off x="5855736" y="1619894"/>
            <a:ext cx="1807836"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Clientes</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10" name="Google Shape;164;p34">
            <a:extLst>
              <a:ext uri="{FF2B5EF4-FFF2-40B4-BE49-F238E27FC236}">
                <a16:creationId xmlns:a16="http://schemas.microsoft.com/office/drawing/2014/main" id="{9EC5D2FD-F82C-3609-6033-2A595FC0CDC2}"/>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13" name="Google Shape;166;p34">
            <a:extLst>
              <a:ext uri="{FF2B5EF4-FFF2-40B4-BE49-F238E27FC236}">
                <a16:creationId xmlns:a16="http://schemas.microsoft.com/office/drawing/2014/main" id="{75E3069B-D199-1C4C-E24C-8201BA79D419}"/>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18" name="Google Shape;165;p34">
            <a:extLst>
              <a:ext uri="{FF2B5EF4-FFF2-40B4-BE49-F238E27FC236}">
                <a16:creationId xmlns:a16="http://schemas.microsoft.com/office/drawing/2014/main" id="{636562B0-3335-31E1-7D3A-7E7F978C12E9}"/>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20" name="CuadroTexto 16">
            <a:extLst>
              <a:ext uri="{FF2B5EF4-FFF2-40B4-BE49-F238E27FC236}">
                <a16:creationId xmlns:a16="http://schemas.microsoft.com/office/drawing/2014/main" id="{99365175-6A10-8392-796E-6D8AF3F4F8AA}"/>
              </a:ext>
            </a:extLst>
          </p:cNvPr>
          <p:cNvSpPr txBox="1"/>
          <p:nvPr/>
        </p:nvSpPr>
        <p:spPr>
          <a:xfrm>
            <a:off x="8808591" y="2058896"/>
            <a:ext cx="24654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8 horas </a:t>
            </a:r>
            <a:endParaRPr lang="es-ES" b="1">
              <a:cs typeface="Calibri"/>
            </a:endParaRPr>
          </a:p>
          <a:p>
            <a:r>
              <a:rPr lang="es-ES">
                <a:cs typeface="Calibri"/>
              </a:rPr>
              <a:t>Lunes – Viernes</a:t>
            </a:r>
          </a:p>
          <a:p>
            <a:r>
              <a:rPr lang="es-ES">
                <a:cs typeface="Calibri"/>
              </a:rPr>
              <a:t>Un fin de semana completo cada 15 días</a:t>
            </a:r>
          </a:p>
          <a:p>
            <a:endParaRPr lang="es-ES">
              <a:cs typeface="Calibri"/>
            </a:endParaRPr>
          </a:p>
          <a:p>
            <a:r>
              <a:rPr lang="es-ES">
                <a:cs typeface="Calibri"/>
              </a:rPr>
              <a:t>Empieza un turno cada hora desde las 8 am hasta las 11 am, el resto del día cada 2 o 3 horas</a:t>
            </a:r>
          </a:p>
        </p:txBody>
      </p:sp>
      <p:sp>
        <p:nvSpPr>
          <p:cNvPr id="21" name="Google Shape;166;p34">
            <a:extLst>
              <a:ext uri="{FF2B5EF4-FFF2-40B4-BE49-F238E27FC236}">
                <a16:creationId xmlns:a16="http://schemas.microsoft.com/office/drawing/2014/main" id="{794ABCD1-C9B5-98C3-E059-84AED921AB30}"/>
              </a:ext>
            </a:extLst>
          </p:cNvPr>
          <p:cNvSpPr/>
          <p:nvPr/>
        </p:nvSpPr>
        <p:spPr>
          <a:xfrm>
            <a:off x="8808591" y="1619894"/>
            <a:ext cx="2168620" cy="428700"/>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1600" kern="0">
                <a:solidFill>
                  <a:srgbClr val="0B1EBE"/>
                </a:solidFill>
                <a:latin typeface="Poppins"/>
                <a:ea typeface="Poppins"/>
                <a:cs typeface="Poppins"/>
                <a:sym typeface="Poppins"/>
              </a:rPr>
              <a:t>Jornada Laboral</a:t>
            </a:r>
            <a:endParaRPr kumimoji="0" sz="1600" b="0" i="0" u="none" strike="noStrike" kern="0" cap="none" spc="0" normalizeH="0" baseline="0" noProof="0">
              <a:ln>
                <a:noFill/>
              </a:ln>
              <a:solidFill>
                <a:srgbClr val="0B1EBE"/>
              </a:solidFill>
              <a:effectLst/>
              <a:uLnTx/>
              <a:uFillTx/>
              <a:latin typeface="Poppins"/>
              <a:ea typeface="Poppins"/>
              <a:cs typeface="Poppins"/>
              <a:sym typeface="Poppins"/>
            </a:endParaRPr>
          </a:p>
        </p:txBody>
      </p:sp>
      <p:sp>
        <p:nvSpPr>
          <p:cNvPr id="4" name="Marcador de número de diapositiva 3">
            <a:extLst>
              <a:ext uri="{FF2B5EF4-FFF2-40B4-BE49-F238E27FC236}">
                <a16:creationId xmlns:a16="http://schemas.microsoft.com/office/drawing/2014/main" id="{2A07478F-93EA-E7B0-4D2B-63C5AF1E9769}"/>
              </a:ext>
            </a:extLst>
          </p:cNvPr>
          <p:cNvSpPr>
            <a:spLocks noGrp="1"/>
          </p:cNvSpPr>
          <p:nvPr>
            <p:ph type="sldNum" sz="quarter" idx="12"/>
          </p:nvPr>
        </p:nvSpPr>
        <p:spPr/>
        <p:txBody>
          <a:bodyPr/>
          <a:lstStyle/>
          <a:p>
            <a:fld id="{4D6B71C8-6ADD-42EE-9728-D96CC2FBCF5E}" type="slidenum">
              <a:rPr lang="es-CO" smtClean="0"/>
              <a:t>5</a:t>
            </a:fld>
            <a:endParaRPr lang="es-CO"/>
          </a:p>
        </p:txBody>
      </p:sp>
    </p:spTree>
    <p:extLst>
      <p:ext uri="{BB962C8B-B14F-4D97-AF65-F5344CB8AC3E}">
        <p14:creationId xmlns:p14="http://schemas.microsoft.com/office/powerpoint/2010/main" val="3111889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3</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5" name="Imagen 4">
            <a:extLst>
              <a:ext uri="{FF2B5EF4-FFF2-40B4-BE49-F238E27FC236}">
                <a16:creationId xmlns:a16="http://schemas.microsoft.com/office/drawing/2014/main" id="{1B16CD36-4404-8675-7B33-822ABFF2DEF9}"/>
              </a:ext>
            </a:extLst>
          </p:cNvPr>
          <p:cNvPicPr>
            <a:picLocks noChangeAspect="1"/>
          </p:cNvPicPr>
          <p:nvPr/>
        </p:nvPicPr>
        <p:blipFill rotWithShape="1">
          <a:blip r:embed="rId3"/>
          <a:srcRect b="39672"/>
          <a:stretch/>
        </p:blipFill>
        <p:spPr>
          <a:xfrm>
            <a:off x="729025" y="1046811"/>
            <a:ext cx="4984750" cy="4137286"/>
          </a:xfrm>
          <a:prstGeom prst="rect">
            <a:avLst/>
          </a:prstGeom>
        </p:spPr>
      </p:pic>
      <p:pic>
        <p:nvPicPr>
          <p:cNvPr id="6" name="Imagen 5">
            <a:extLst>
              <a:ext uri="{FF2B5EF4-FFF2-40B4-BE49-F238E27FC236}">
                <a16:creationId xmlns:a16="http://schemas.microsoft.com/office/drawing/2014/main" id="{28058DA8-4AEA-41D5-28DC-7A028AFCDA4B}"/>
              </a:ext>
            </a:extLst>
          </p:cNvPr>
          <p:cNvPicPr>
            <a:picLocks noChangeAspect="1"/>
          </p:cNvPicPr>
          <p:nvPr/>
        </p:nvPicPr>
        <p:blipFill rotWithShape="1">
          <a:blip r:embed="rId3"/>
          <a:srcRect t="60291"/>
          <a:stretch/>
        </p:blipFill>
        <p:spPr>
          <a:xfrm>
            <a:off x="6096000" y="2460884"/>
            <a:ext cx="4984750" cy="2723213"/>
          </a:xfrm>
          <a:prstGeom prst="rect">
            <a:avLst/>
          </a:prstGeom>
        </p:spPr>
      </p:pic>
      <p:sp>
        <p:nvSpPr>
          <p:cNvPr id="2" name="Marcador de número de diapositiva 1">
            <a:extLst>
              <a:ext uri="{FF2B5EF4-FFF2-40B4-BE49-F238E27FC236}">
                <a16:creationId xmlns:a16="http://schemas.microsoft.com/office/drawing/2014/main" id="{5B5AFE89-DC86-7687-3F00-7E16068AF237}"/>
              </a:ext>
            </a:extLst>
          </p:cNvPr>
          <p:cNvSpPr>
            <a:spLocks noGrp="1"/>
          </p:cNvSpPr>
          <p:nvPr>
            <p:ph type="sldNum" sz="quarter" idx="12"/>
          </p:nvPr>
        </p:nvSpPr>
        <p:spPr/>
        <p:txBody>
          <a:bodyPr/>
          <a:lstStyle/>
          <a:p>
            <a:fld id="{4D6B71C8-6ADD-42EE-9728-D96CC2FBCF5E}" type="slidenum">
              <a:rPr lang="es-CO" smtClean="0"/>
              <a:t>50</a:t>
            </a:fld>
            <a:endParaRPr lang="es-CO"/>
          </a:p>
        </p:txBody>
      </p:sp>
    </p:spTree>
    <p:extLst>
      <p:ext uri="{BB962C8B-B14F-4D97-AF65-F5344CB8AC3E}">
        <p14:creationId xmlns:p14="http://schemas.microsoft.com/office/powerpoint/2010/main" val="3595379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1" y="289761"/>
            <a:ext cx="738632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3.3</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6" name="Rectángulo redondeado 35">
            <a:extLst>
              <a:ext uri="{FF2B5EF4-FFF2-40B4-BE49-F238E27FC236}">
                <a16:creationId xmlns:a16="http://schemas.microsoft.com/office/drawing/2014/main" id="{8D886B6A-EE74-0EBC-0859-3665748E6079}"/>
              </a:ext>
            </a:extLst>
          </p:cNvPr>
          <p:cNvSpPr/>
          <p:nvPr/>
        </p:nvSpPr>
        <p:spPr>
          <a:xfrm>
            <a:off x="365622" y="3047148"/>
            <a:ext cx="1380496" cy="919415"/>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Lista de médicos</a:t>
            </a:r>
          </a:p>
        </p:txBody>
      </p:sp>
      <p:sp>
        <p:nvSpPr>
          <p:cNvPr id="37" name="Rectángulo redondeado 36">
            <a:extLst>
              <a:ext uri="{FF2B5EF4-FFF2-40B4-BE49-F238E27FC236}">
                <a16:creationId xmlns:a16="http://schemas.microsoft.com/office/drawing/2014/main" id="{680969D8-DD3F-349B-DD7D-7F790C7AA860}"/>
              </a:ext>
            </a:extLst>
          </p:cNvPr>
          <p:cNvSpPr/>
          <p:nvPr/>
        </p:nvSpPr>
        <p:spPr>
          <a:xfrm>
            <a:off x="2176674" y="3047148"/>
            <a:ext cx="1380496" cy="919416"/>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Hay médicos en la zona</a:t>
            </a:r>
          </a:p>
        </p:txBody>
      </p:sp>
      <p:cxnSp>
        <p:nvCxnSpPr>
          <p:cNvPr id="44" name="Conector recto de flecha 43">
            <a:extLst>
              <a:ext uri="{FF2B5EF4-FFF2-40B4-BE49-F238E27FC236}">
                <a16:creationId xmlns:a16="http://schemas.microsoft.com/office/drawing/2014/main" id="{CBCAE106-2F0D-8DBE-6E9C-910B86EA2119}"/>
              </a:ext>
            </a:extLst>
          </p:cNvPr>
          <p:cNvCxnSpPr>
            <a:cxnSpLocks/>
            <a:stCxn id="36" idx="3"/>
            <a:endCxn id="37" idx="1"/>
          </p:cNvCxnSpPr>
          <p:nvPr/>
        </p:nvCxnSpPr>
        <p:spPr>
          <a:xfrm>
            <a:off x="1746118" y="3506856"/>
            <a:ext cx="4305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ector recto de flecha 55">
            <a:extLst>
              <a:ext uri="{FF2B5EF4-FFF2-40B4-BE49-F238E27FC236}">
                <a16:creationId xmlns:a16="http://schemas.microsoft.com/office/drawing/2014/main" id="{0E9FAC6D-6E8C-9140-B9A9-AEC15AF789BF}"/>
              </a:ext>
            </a:extLst>
          </p:cNvPr>
          <p:cNvCxnSpPr>
            <a:cxnSpLocks/>
            <a:stCxn id="120" idx="3"/>
            <a:endCxn id="59" idx="1"/>
          </p:cNvCxnSpPr>
          <p:nvPr/>
        </p:nvCxnSpPr>
        <p:spPr>
          <a:xfrm>
            <a:off x="7301259" y="3512626"/>
            <a:ext cx="8289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ángulo redondeado 58">
            <a:extLst>
              <a:ext uri="{FF2B5EF4-FFF2-40B4-BE49-F238E27FC236}">
                <a16:creationId xmlns:a16="http://schemas.microsoft.com/office/drawing/2014/main" id="{1F7E8CC7-AD35-F87A-6FD2-767F13BED5DF}"/>
              </a:ext>
            </a:extLst>
          </p:cNvPr>
          <p:cNvSpPr/>
          <p:nvPr/>
        </p:nvSpPr>
        <p:spPr>
          <a:xfrm>
            <a:off x="8130258" y="3110746"/>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sp>
        <p:nvSpPr>
          <p:cNvPr id="53" name="Rectángulo redondeado 52">
            <a:extLst>
              <a:ext uri="{FF2B5EF4-FFF2-40B4-BE49-F238E27FC236}">
                <a16:creationId xmlns:a16="http://schemas.microsoft.com/office/drawing/2014/main" id="{6446030E-C88B-1B1A-0A24-390AD8C953FE}"/>
              </a:ext>
            </a:extLst>
          </p:cNvPr>
          <p:cNvSpPr/>
          <p:nvPr/>
        </p:nvSpPr>
        <p:spPr>
          <a:xfrm>
            <a:off x="2198062" y="1321938"/>
            <a:ext cx="1359108" cy="115068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 desocupado fuera de la zona</a:t>
            </a:r>
          </a:p>
        </p:txBody>
      </p:sp>
      <p:sp>
        <p:nvSpPr>
          <p:cNvPr id="116" name="Rectángulo redondeado 115">
            <a:extLst>
              <a:ext uri="{FF2B5EF4-FFF2-40B4-BE49-F238E27FC236}">
                <a16:creationId xmlns:a16="http://schemas.microsoft.com/office/drawing/2014/main" id="{0E154FF7-E3E5-EA48-E63E-ED62D7FFA987}"/>
              </a:ext>
            </a:extLst>
          </p:cNvPr>
          <p:cNvSpPr/>
          <p:nvPr/>
        </p:nvSpPr>
        <p:spPr>
          <a:xfrm>
            <a:off x="4036328" y="3188018"/>
            <a:ext cx="1426664" cy="62949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Están disponibles</a:t>
            </a:r>
          </a:p>
        </p:txBody>
      </p:sp>
      <p:cxnSp>
        <p:nvCxnSpPr>
          <p:cNvPr id="117" name="Conector recto de flecha 116">
            <a:extLst>
              <a:ext uri="{FF2B5EF4-FFF2-40B4-BE49-F238E27FC236}">
                <a16:creationId xmlns:a16="http://schemas.microsoft.com/office/drawing/2014/main" id="{8C4B7E59-734A-9EB0-1D9D-6AC528C24819}"/>
              </a:ext>
            </a:extLst>
          </p:cNvPr>
          <p:cNvCxnSpPr>
            <a:cxnSpLocks/>
            <a:stCxn id="116" idx="3"/>
            <a:endCxn id="120" idx="1"/>
          </p:cNvCxnSpPr>
          <p:nvPr/>
        </p:nvCxnSpPr>
        <p:spPr>
          <a:xfrm>
            <a:off x="5462992" y="3502765"/>
            <a:ext cx="479159" cy="9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0" name="Rectángulo redondeado 119">
            <a:extLst>
              <a:ext uri="{FF2B5EF4-FFF2-40B4-BE49-F238E27FC236}">
                <a16:creationId xmlns:a16="http://schemas.microsoft.com/office/drawing/2014/main" id="{5DEF00F7-8CCE-0A40-9935-809BB66DCA2E}"/>
              </a:ext>
            </a:extLst>
          </p:cNvPr>
          <p:cNvSpPr/>
          <p:nvPr/>
        </p:nvSpPr>
        <p:spPr>
          <a:xfrm>
            <a:off x="5942151" y="3110746"/>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Cumple con el tiempo  de servicio del cliente</a:t>
            </a:r>
          </a:p>
        </p:txBody>
      </p:sp>
      <p:cxnSp>
        <p:nvCxnSpPr>
          <p:cNvPr id="141" name="Conector recto de flecha 140">
            <a:extLst>
              <a:ext uri="{FF2B5EF4-FFF2-40B4-BE49-F238E27FC236}">
                <a16:creationId xmlns:a16="http://schemas.microsoft.com/office/drawing/2014/main" id="{2F368DBD-C280-F7FD-A09E-E403854CC369}"/>
              </a:ext>
            </a:extLst>
          </p:cNvPr>
          <p:cNvCxnSpPr>
            <a:cxnSpLocks/>
            <a:stCxn id="37" idx="3"/>
            <a:endCxn id="116" idx="1"/>
          </p:cNvCxnSpPr>
          <p:nvPr/>
        </p:nvCxnSpPr>
        <p:spPr>
          <a:xfrm flipV="1">
            <a:off x="3557170" y="3502765"/>
            <a:ext cx="479158" cy="4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Rectángulo redondeado 143">
            <a:extLst>
              <a:ext uri="{FF2B5EF4-FFF2-40B4-BE49-F238E27FC236}">
                <a16:creationId xmlns:a16="http://schemas.microsoft.com/office/drawing/2014/main" id="{984621C4-608B-DD21-48AA-E09101B676A2}"/>
              </a:ext>
            </a:extLst>
          </p:cNvPr>
          <p:cNvSpPr/>
          <p:nvPr/>
        </p:nvSpPr>
        <p:spPr>
          <a:xfrm>
            <a:off x="4047897" y="4515184"/>
            <a:ext cx="1426664" cy="13756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Hay médicos desocupados que atiendan más rápido que médicos en zona</a:t>
            </a:r>
          </a:p>
        </p:txBody>
      </p:sp>
      <p:cxnSp>
        <p:nvCxnSpPr>
          <p:cNvPr id="146" name="Conector recto de flecha 145">
            <a:extLst>
              <a:ext uri="{FF2B5EF4-FFF2-40B4-BE49-F238E27FC236}">
                <a16:creationId xmlns:a16="http://schemas.microsoft.com/office/drawing/2014/main" id="{67EE7E33-12FA-1AB2-329F-8F4973399461}"/>
              </a:ext>
            </a:extLst>
          </p:cNvPr>
          <p:cNvCxnSpPr>
            <a:cxnSpLocks/>
            <a:stCxn id="37" idx="0"/>
            <a:endCxn id="53" idx="2"/>
          </p:cNvCxnSpPr>
          <p:nvPr/>
        </p:nvCxnSpPr>
        <p:spPr>
          <a:xfrm flipV="1">
            <a:off x="2866922" y="2472619"/>
            <a:ext cx="10694" cy="574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Rectángulo redondeado 83">
            <a:extLst>
              <a:ext uri="{FF2B5EF4-FFF2-40B4-BE49-F238E27FC236}">
                <a16:creationId xmlns:a16="http://schemas.microsoft.com/office/drawing/2014/main" id="{15F1941B-098E-3AE7-49A8-D7466D815FB3}"/>
              </a:ext>
            </a:extLst>
          </p:cNvPr>
          <p:cNvSpPr/>
          <p:nvPr/>
        </p:nvSpPr>
        <p:spPr>
          <a:xfrm>
            <a:off x="6051134" y="4801114"/>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 en zona</a:t>
            </a:r>
          </a:p>
        </p:txBody>
      </p:sp>
      <p:sp>
        <p:nvSpPr>
          <p:cNvPr id="85" name="Rectángulo redondeado 84">
            <a:extLst>
              <a:ext uri="{FF2B5EF4-FFF2-40B4-BE49-F238E27FC236}">
                <a16:creationId xmlns:a16="http://schemas.microsoft.com/office/drawing/2014/main" id="{EBF6AFD6-D2A3-02D3-50AD-6A55C266700F}"/>
              </a:ext>
            </a:extLst>
          </p:cNvPr>
          <p:cNvSpPr/>
          <p:nvPr/>
        </p:nvSpPr>
        <p:spPr>
          <a:xfrm>
            <a:off x="2098676" y="4801114"/>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 en fuera de la zona</a:t>
            </a:r>
          </a:p>
        </p:txBody>
      </p:sp>
      <p:sp>
        <p:nvSpPr>
          <p:cNvPr id="86" name="CuadroTexto 85">
            <a:extLst>
              <a:ext uri="{FF2B5EF4-FFF2-40B4-BE49-F238E27FC236}">
                <a16:creationId xmlns:a16="http://schemas.microsoft.com/office/drawing/2014/main" id="{E5B63A13-CE0E-AC7F-1A1C-A58F72839481}"/>
              </a:ext>
            </a:extLst>
          </p:cNvPr>
          <p:cNvSpPr txBox="1"/>
          <p:nvPr/>
        </p:nvSpPr>
        <p:spPr>
          <a:xfrm>
            <a:off x="3605839" y="3098098"/>
            <a:ext cx="293670" cy="276999"/>
          </a:xfrm>
          <a:prstGeom prst="rect">
            <a:avLst/>
          </a:prstGeom>
          <a:noFill/>
        </p:spPr>
        <p:txBody>
          <a:bodyPr wrap="none" rtlCol="0">
            <a:spAutoFit/>
          </a:bodyPr>
          <a:lstStyle/>
          <a:p>
            <a:r>
              <a:rPr lang="es-ES_tradnl" sz="1200"/>
              <a:t>SI</a:t>
            </a:r>
          </a:p>
        </p:txBody>
      </p:sp>
      <p:sp>
        <p:nvSpPr>
          <p:cNvPr id="87" name="CuadroTexto 86">
            <a:extLst>
              <a:ext uri="{FF2B5EF4-FFF2-40B4-BE49-F238E27FC236}">
                <a16:creationId xmlns:a16="http://schemas.microsoft.com/office/drawing/2014/main" id="{D035BE63-5BAD-7961-649C-2AAE2E4203CC}"/>
              </a:ext>
            </a:extLst>
          </p:cNvPr>
          <p:cNvSpPr txBox="1"/>
          <p:nvPr/>
        </p:nvSpPr>
        <p:spPr>
          <a:xfrm>
            <a:off x="5519876" y="3096414"/>
            <a:ext cx="293670" cy="276999"/>
          </a:xfrm>
          <a:prstGeom prst="rect">
            <a:avLst/>
          </a:prstGeom>
          <a:noFill/>
        </p:spPr>
        <p:txBody>
          <a:bodyPr wrap="none" rtlCol="0">
            <a:spAutoFit/>
          </a:bodyPr>
          <a:lstStyle/>
          <a:p>
            <a:r>
              <a:rPr lang="es-ES_tradnl" sz="1200"/>
              <a:t>SI</a:t>
            </a:r>
          </a:p>
        </p:txBody>
      </p:sp>
      <p:sp>
        <p:nvSpPr>
          <p:cNvPr id="88" name="CuadroTexto 87">
            <a:extLst>
              <a:ext uri="{FF2B5EF4-FFF2-40B4-BE49-F238E27FC236}">
                <a16:creationId xmlns:a16="http://schemas.microsoft.com/office/drawing/2014/main" id="{DEC575BE-188F-91A0-4C9F-960AAE2B0C81}"/>
              </a:ext>
            </a:extLst>
          </p:cNvPr>
          <p:cNvSpPr txBox="1"/>
          <p:nvPr/>
        </p:nvSpPr>
        <p:spPr>
          <a:xfrm>
            <a:off x="7541672" y="3094716"/>
            <a:ext cx="293670" cy="276999"/>
          </a:xfrm>
          <a:prstGeom prst="rect">
            <a:avLst/>
          </a:prstGeom>
          <a:noFill/>
        </p:spPr>
        <p:txBody>
          <a:bodyPr wrap="none" rtlCol="0">
            <a:spAutoFit/>
          </a:bodyPr>
          <a:lstStyle/>
          <a:p>
            <a:r>
              <a:rPr lang="es-ES_tradnl" sz="1200"/>
              <a:t>SI</a:t>
            </a:r>
          </a:p>
        </p:txBody>
      </p:sp>
      <p:cxnSp>
        <p:nvCxnSpPr>
          <p:cNvPr id="89" name="Conector recto de flecha 88">
            <a:extLst>
              <a:ext uri="{FF2B5EF4-FFF2-40B4-BE49-F238E27FC236}">
                <a16:creationId xmlns:a16="http://schemas.microsoft.com/office/drawing/2014/main" id="{E9F7BE03-B482-5BFE-0462-DC186A8C8B38}"/>
              </a:ext>
            </a:extLst>
          </p:cNvPr>
          <p:cNvCxnSpPr>
            <a:cxnSpLocks/>
            <a:stCxn id="144" idx="1"/>
            <a:endCxn id="85" idx="3"/>
          </p:cNvCxnSpPr>
          <p:nvPr/>
        </p:nvCxnSpPr>
        <p:spPr>
          <a:xfrm flipH="1" flipV="1">
            <a:off x="3457784" y="5202994"/>
            <a:ext cx="59011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Conector recto de flecha 91">
            <a:extLst>
              <a:ext uri="{FF2B5EF4-FFF2-40B4-BE49-F238E27FC236}">
                <a16:creationId xmlns:a16="http://schemas.microsoft.com/office/drawing/2014/main" id="{6FAADD5F-8896-BBAA-ED21-AED159FC9C4A}"/>
              </a:ext>
            </a:extLst>
          </p:cNvPr>
          <p:cNvCxnSpPr>
            <a:cxnSpLocks/>
            <a:stCxn id="144" idx="3"/>
            <a:endCxn id="84" idx="1"/>
          </p:cNvCxnSpPr>
          <p:nvPr/>
        </p:nvCxnSpPr>
        <p:spPr>
          <a:xfrm flipV="1">
            <a:off x="5474561" y="5202994"/>
            <a:ext cx="57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CuadroTexto 99">
            <a:extLst>
              <a:ext uri="{FF2B5EF4-FFF2-40B4-BE49-F238E27FC236}">
                <a16:creationId xmlns:a16="http://schemas.microsoft.com/office/drawing/2014/main" id="{748D164A-3E20-A97B-DBA9-5B1595AC503B}"/>
              </a:ext>
            </a:extLst>
          </p:cNvPr>
          <p:cNvSpPr txBox="1"/>
          <p:nvPr/>
        </p:nvSpPr>
        <p:spPr>
          <a:xfrm>
            <a:off x="4761229" y="3793104"/>
            <a:ext cx="386644" cy="276999"/>
          </a:xfrm>
          <a:prstGeom prst="rect">
            <a:avLst/>
          </a:prstGeom>
          <a:noFill/>
        </p:spPr>
        <p:txBody>
          <a:bodyPr wrap="none" rtlCol="0">
            <a:spAutoFit/>
          </a:bodyPr>
          <a:lstStyle/>
          <a:p>
            <a:r>
              <a:rPr lang="es-ES_tradnl" sz="1200"/>
              <a:t>NO</a:t>
            </a:r>
          </a:p>
        </p:txBody>
      </p:sp>
      <p:sp>
        <p:nvSpPr>
          <p:cNvPr id="101" name="CuadroTexto 100">
            <a:extLst>
              <a:ext uri="{FF2B5EF4-FFF2-40B4-BE49-F238E27FC236}">
                <a16:creationId xmlns:a16="http://schemas.microsoft.com/office/drawing/2014/main" id="{DDAE1CE5-B8A6-73E1-D676-84823FB9B0C7}"/>
              </a:ext>
            </a:extLst>
          </p:cNvPr>
          <p:cNvSpPr txBox="1"/>
          <p:nvPr/>
        </p:nvSpPr>
        <p:spPr>
          <a:xfrm>
            <a:off x="2391586" y="2602699"/>
            <a:ext cx="386644" cy="276999"/>
          </a:xfrm>
          <a:prstGeom prst="rect">
            <a:avLst/>
          </a:prstGeom>
          <a:noFill/>
        </p:spPr>
        <p:txBody>
          <a:bodyPr wrap="none" rtlCol="0">
            <a:spAutoFit/>
          </a:bodyPr>
          <a:lstStyle/>
          <a:p>
            <a:r>
              <a:rPr lang="es-ES_tradnl" sz="1200"/>
              <a:t>NO</a:t>
            </a:r>
          </a:p>
        </p:txBody>
      </p:sp>
      <p:sp>
        <p:nvSpPr>
          <p:cNvPr id="102" name="Rectángulo redondeado 101">
            <a:extLst>
              <a:ext uri="{FF2B5EF4-FFF2-40B4-BE49-F238E27FC236}">
                <a16:creationId xmlns:a16="http://schemas.microsoft.com/office/drawing/2014/main" id="{987CF5F3-C615-B36E-E400-37999CF2CDC3}"/>
              </a:ext>
            </a:extLst>
          </p:cNvPr>
          <p:cNvSpPr/>
          <p:nvPr/>
        </p:nvSpPr>
        <p:spPr>
          <a:xfrm>
            <a:off x="5810721" y="1209467"/>
            <a:ext cx="1621968" cy="13756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hay médicos que cumplan con el tiempo de servicio del cliente fuera de la zona</a:t>
            </a:r>
          </a:p>
        </p:txBody>
      </p:sp>
      <p:cxnSp>
        <p:nvCxnSpPr>
          <p:cNvPr id="104" name="Conector recto de flecha 103">
            <a:extLst>
              <a:ext uri="{FF2B5EF4-FFF2-40B4-BE49-F238E27FC236}">
                <a16:creationId xmlns:a16="http://schemas.microsoft.com/office/drawing/2014/main" id="{AAF53A36-BA4C-6F39-0D37-1982A6C4EDA6}"/>
              </a:ext>
            </a:extLst>
          </p:cNvPr>
          <p:cNvCxnSpPr>
            <a:cxnSpLocks/>
            <a:stCxn id="116" idx="2"/>
            <a:endCxn id="144" idx="0"/>
          </p:cNvCxnSpPr>
          <p:nvPr/>
        </p:nvCxnSpPr>
        <p:spPr>
          <a:xfrm>
            <a:off x="4749660" y="3817511"/>
            <a:ext cx="11569" cy="697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CuadroTexto 117">
            <a:extLst>
              <a:ext uri="{FF2B5EF4-FFF2-40B4-BE49-F238E27FC236}">
                <a16:creationId xmlns:a16="http://schemas.microsoft.com/office/drawing/2014/main" id="{736117C1-A88D-FA7D-BBB6-9CA994A16C46}"/>
              </a:ext>
            </a:extLst>
          </p:cNvPr>
          <p:cNvSpPr txBox="1"/>
          <p:nvPr/>
        </p:nvSpPr>
        <p:spPr>
          <a:xfrm>
            <a:off x="5523447" y="4925995"/>
            <a:ext cx="386644" cy="276999"/>
          </a:xfrm>
          <a:prstGeom prst="rect">
            <a:avLst/>
          </a:prstGeom>
          <a:noFill/>
        </p:spPr>
        <p:txBody>
          <a:bodyPr wrap="none" rtlCol="0">
            <a:spAutoFit/>
          </a:bodyPr>
          <a:lstStyle/>
          <a:p>
            <a:r>
              <a:rPr lang="es-ES_tradnl" sz="1200"/>
              <a:t>NO</a:t>
            </a:r>
          </a:p>
        </p:txBody>
      </p:sp>
      <p:sp>
        <p:nvSpPr>
          <p:cNvPr id="119" name="CuadroTexto 118">
            <a:extLst>
              <a:ext uri="{FF2B5EF4-FFF2-40B4-BE49-F238E27FC236}">
                <a16:creationId xmlns:a16="http://schemas.microsoft.com/office/drawing/2014/main" id="{EC185496-CDA2-53A0-C661-876C933F0EBD}"/>
              </a:ext>
            </a:extLst>
          </p:cNvPr>
          <p:cNvSpPr txBox="1"/>
          <p:nvPr/>
        </p:nvSpPr>
        <p:spPr>
          <a:xfrm>
            <a:off x="3613184" y="4925995"/>
            <a:ext cx="293670" cy="276999"/>
          </a:xfrm>
          <a:prstGeom prst="rect">
            <a:avLst/>
          </a:prstGeom>
          <a:noFill/>
        </p:spPr>
        <p:txBody>
          <a:bodyPr wrap="none" rtlCol="0">
            <a:spAutoFit/>
          </a:bodyPr>
          <a:lstStyle/>
          <a:p>
            <a:r>
              <a:rPr lang="es-ES_tradnl" sz="1200"/>
              <a:t>SI</a:t>
            </a:r>
          </a:p>
        </p:txBody>
      </p:sp>
      <p:cxnSp>
        <p:nvCxnSpPr>
          <p:cNvPr id="124" name="Conector recto de flecha 123">
            <a:extLst>
              <a:ext uri="{FF2B5EF4-FFF2-40B4-BE49-F238E27FC236}">
                <a16:creationId xmlns:a16="http://schemas.microsoft.com/office/drawing/2014/main" id="{BF9A1657-5674-E528-E80B-F47656AEAA01}"/>
              </a:ext>
            </a:extLst>
          </p:cNvPr>
          <p:cNvCxnSpPr>
            <a:cxnSpLocks/>
            <a:endCxn id="102" idx="2"/>
          </p:cNvCxnSpPr>
          <p:nvPr/>
        </p:nvCxnSpPr>
        <p:spPr>
          <a:xfrm flipV="1">
            <a:off x="6621705" y="2585088"/>
            <a:ext cx="0" cy="509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Rectángulo redondeado 126">
            <a:extLst>
              <a:ext uri="{FF2B5EF4-FFF2-40B4-BE49-F238E27FC236}">
                <a16:creationId xmlns:a16="http://schemas.microsoft.com/office/drawing/2014/main" id="{BA28E1B3-6B0A-881F-BCC5-AA01189C1CFB}"/>
              </a:ext>
            </a:extLst>
          </p:cNvPr>
          <p:cNvSpPr/>
          <p:nvPr/>
        </p:nvSpPr>
        <p:spPr>
          <a:xfrm>
            <a:off x="8169139" y="1495397"/>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primer médico</a:t>
            </a:r>
          </a:p>
        </p:txBody>
      </p:sp>
      <p:cxnSp>
        <p:nvCxnSpPr>
          <p:cNvPr id="128" name="Conector recto de flecha 127">
            <a:extLst>
              <a:ext uri="{FF2B5EF4-FFF2-40B4-BE49-F238E27FC236}">
                <a16:creationId xmlns:a16="http://schemas.microsoft.com/office/drawing/2014/main" id="{C0D34D24-F75F-270C-B8A1-3205CC0FFC42}"/>
              </a:ext>
            </a:extLst>
          </p:cNvPr>
          <p:cNvCxnSpPr>
            <a:cxnSpLocks/>
            <a:stCxn id="102" idx="3"/>
            <a:endCxn id="127" idx="1"/>
          </p:cNvCxnSpPr>
          <p:nvPr/>
        </p:nvCxnSpPr>
        <p:spPr>
          <a:xfrm flipV="1">
            <a:off x="7432689" y="1897277"/>
            <a:ext cx="73645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1" name="CuadroTexto 130">
            <a:extLst>
              <a:ext uri="{FF2B5EF4-FFF2-40B4-BE49-F238E27FC236}">
                <a16:creationId xmlns:a16="http://schemas.microsoft.com/office/drawing/2014/main" id="{70EEEE2C-5BCE-4501-12FB-342CD20BB84B}"/>
              </a:ext>
            </a:extLst>
          </p:cNvPr>
          <p:cNvSpPr txBox="1"/>
          <p:nvPr/>
        </p:nvSpPr>
        <p:spPr>
          <a:xfrm>
            <a:off x="7568923" y="1557838"/>
            <a:ext cx="293670" cy="276999"/>
          </a:xfrm>
          <a:prstGeom prst="rect">
            <a:avLst/>
          </a:prstGeom>
          <a:noFill/>
        </p:spPr>
        <p:txBody>
          <a:bodyPr wrap="none" rtlCol="0">
            <a:spAutoFit/>
          </a:bodyPr>
          <a:lstStyle/>
          <a:p>
            <a:r>
              <a:rPr lang="es-ES_tradnl" sz="1200"/>
              <a:t>SI</a:t>
            </a:r>
          </a:p>
        </p:txBody>
      </p:sp>
      <p:cxnSp>
        <p:nvCxnSpPr>
          <p:cNvPr id="132" name="Conector recto de flecha 131">
            <a:extLst>
              <a:ext uri="{FF2B5EF4-FFF2-40B4-BE49-F238E27FC236}">
                <a16:creationId xmlns:a16="http://schemas.microsoft.com/office/drawing/2014/main" id="{6D1BF87B-5E1C-071E-2A0D-E03DEAFE9716}"/>
              </a:ext>
            </a:extLst>
          </p:cNvPr>
          <p:cNvCxnSpPr>
            <a:cxnSpLocks/>
            <a:stCxn id="102" idx="1"/>
            <a:endCxn id="133" idx="3"/>
          </p:cNvCxnSpPr>
          <p:nvPr/>
        </p:nvCxnSpPr>
        <p:spPr>
          <a:xfrm flipH="1">
            <a:off x="5306933" y="1897278"/>
            <a:ext cx="503788" cy="5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Rectángulo redondeado 132">
            <a:extLst>
              <a:ext uri="{FF2B5EF4-FFF2-40B4-BE49-F238E27FC236}">
                <a16:creationId xmlns:a16="http://schemas.microsoft.com/office/drawing/2014/main" id="{EDFD4A38-09A5-060C-2B4D-420214828A07}"/>
              </a:ext>
            </a:extLst>
          </p:cNvPr>
          <p:cNvSpPr/>
          <p:nvPr/>
        </p:nvSpPr>
        <p:spPr>
          <a:xfrm>
            <a:off x="3947825" y="1501217"/>
            <a:ext cx="1359108" cy="803760"/>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médico que menos se demore</a:t>
            </a:r>
          </a:p>
        </p:txBody>
      </p:sp>
      <p:sp>
        <p:nvSpPr>
          <p:cNvPr id="2" name="Marcador de número de diapositiva 1">
            <a:extLst>
              <a:ext uri="{FF2B5EF4-FFF2-40B4-BE49-F238E27FC236}">
                <a16:creationId xmlns:a16="http://schemas.microsoft.com/office/drawing/2014/main" id="{65E0F290-6D40-C1ED-D3D7-43AB7CAF3A39}"/>
              </a:ext>
            </a:extLst>
          </p:cNvPr>
          <p:cNvSpPr>
            <a:spLocks noGrp="1"/>
          </p:cNvSpPr>
          <p:nvPr>
            <p:ph type="sldNum" sz="quarter" idx="12"/>
          </p:nvPr>
        </p:nvSpPr>
        <p:spPr/>
        <p:txBody>
          <a:bodyPr/>
          <a:lstStyle/>
          <a:p>
            <a:fld id="{4D6B71C8-6ADD-42EE-9728-D96CC2FBCF5E}" type="slidenum">
              <a:rPr lang="es-CO" smtClean="0"/>
              <a:t>51</a:t>
            </a:fld>
            <a:endParaRPr lang="es-CO"/>
          </a:p>
        </p:txBody>
      </p:sp>
    </p:spTree>
    <p:extLst>
      <p:ext uri="{BB962C8B-B14F-4D97-AF65-F5344CB8AC3E}">
        <p14:creationId xmlns:p14="http://schemas.microsoft.com/office/powerpoint/2010/main" val="3614983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2" y="289761"/>
            <a:ext cx="4418762"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4</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2" name="Imagen 1">
            <a:extLst>
              <a:ext uri="{FF2B5EF4-FFF2-40B4-BE49-F238E27FC236}">
                <a16:creationId xmlns:a16="http://schemas.microsoft.com/office/drawing/2014/main" id="{2D7EBE8F-ED48-D259-A550-E572CEF509AE}"/>
              </a:ext>
            </a:extLst>
          </p:cNvPr>
          <p:cNvPicPr>
            <a:picLocks noChangeAspect="1"/>
          </p:cNvPicPr>
          <p:nvPr/>
        </p:nvPicPr>
        <p:blipFill>
          <a:blip r:embed="rId3"/>
          <a:stretch>
            <a:fillRect/>
          </a:stretch>
        </p:blipFill>
        <p:spPr>
          <a:xfrm>
            <a:off x="648533" y="1045292"/>
            <a:ext cx="5062720" cy="4932350"/>
          </a:xfrm>
          <a:prstGeom prst="rect">
            <a:avLst/>
          </a:prstGeom>
        </p:spPr>
      </p:pic>
      <p:sp>
        <p:nvSpPr>
          <p:cNvPr id="3" name="Marcador de número de diapositiva 2">
            <a:extLst>
              <a:ext uri="{FF2B5EF4-FFF2-40B4-BE49-F238E27FC236}">
                <a16:creationId xmlns:a16="http://schemas.microsoft.com/office/drawing/2014/main" id="{2540FD4D-FF31-E4BC-9B3F-B3EAB908DE3E}"/>
              </a:ext>
            </a:extLst>
          </p:cNvPr>
          <p:cNvSpPr>
            <a:spLocks noGrp="1"/>
          </p:cNvSpPr>
          <p:nvPr>
            <p:ph type="sldNum" sz="quarter" idx="12"/>
          </p:nvPr>
        </p:nvSpPr>
        <p:spPr/>
        <p:txBody>
          <a:bodyPr/>
          <a:lstStyle/>
          <a:p>
            <a:fld id="{4D6B71C8-6ADD-42EE-9728-D96CC2FBCF5E}" type="slidenum">
              <a:rPr lang="es-CO" smtClean="0"/>
              <a:t>52</a:t>
            </a:fld>
            <a:endParaRPr lang="es-CO"/>
          </a:p>
        </p:txBody>
      </p:sp>
    </p:spTree>
    <p:extLst>
      <p:ext uri="{BB962C8B-B14F-4D97-AF65-F5344CB8AC3E}">
        <p14:creationId xmlns:p14="http://schemas.microsoft.com/office/powerpoint/2010/main" val="3693234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5;p34">
            <a:extLst>
              <a:ext uri="{FF2B5EF4-FFF2-40B4-BE49-F238E27FC236}">
                <a16:creationId xmlns:a16="http://schemas.microsoft.com/office/drawing/2014/main" id="{1239BCA2-559A-72EB-5CBF-70FFC34EE862}"/>
              </a:ext>
            </a:extLst>
          </p:cNvPr>
          <p:cNvSpPr/>
          <p:nvPr/>
        </p:nvSpPr>
        <p:spPr>
          <a:xfrm>
            <a:off x="523351" y="289761"/>
            <a:ext cx="738632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ANEXOS 4.4</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8" name="Google Shape;164;p34">
            <a:extLst>
              <a:ext uri="{FF2B5EF4-FFF2-40B4-BE49-F238E27FC236}">
                <a16:creationId xmlns:a16="http://schemas.microsoft.com/office/drawing/2014/main" id="{3C240210-3667-D226-180B-7035BA50742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9" name="Google Shape;166;p34">
            <a:extLst>
              <a:ext uri="{FF2B5EF4-FFF2-40B4-BE49-F238E27FC236}">
                <a16:creationId xmlns:a16="http://schemas.microsoft.com/office/drawing/2014/main" id="{6F20392D-39BB-DB9A-C923-2AB8246606F1}"/>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36" name="Rectángulo redondeado 35">
            <a:extLst>
              <a:ext uri="{FF2B5EF4-FFF2-40B4-BE49-F238E27FC236}">
                <a16:creationId xmlns:a16="http://schemas.microsoft.com/office/drawing/2014/main" id="{8D886B6A-EE74-0EBC-0859-3665748E6079}"/>
              </a:ext>
            </a:extLst>
          </p:cNvPr>
          <p:cNvSpPr/>
          <p:nvPr/>
        </p:nvSpPr>
        <p:spPr>
          <a:xfrm>
            <a:off x="365622" y="3047148"/>
            <a:ext cx="1380496" cy="919415"/>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Lista de médicos</a:t>
            </a:r>
          </a:p>
        </p:txBody>
      </p:sp>
      <p:sp>
        <p:nvSpPr>
          <p:cNvPr id="37" name="Rectángulo redondeado 36">
            <a:extLst>
              <a:ext uri="{FF2B5EF4-FFF2-40B4-BE49-F238E27FC236}">
                <a16:creationId xmlns:a16="http://schemas.microsoft.com/office/drawing/2014/main" id="{680969D8-DD3F-349B-DD7D-7F790C7AA860}"/>
              </a:ext>
            </a:extLst>
          </p:cNvPr>
          <p:cNvSpPr/>
          <p:nvPr/>
        </p:nvSpPr>
        <p:spPr>
          <a:xfrm>
            <a:off x="2046720" y="1924388"/>
            <a:ext cx="1380496"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Hay médicos en su jornada laboral y disponibles</a:t>
            </a:r>
          </a:p>
        </p:txBody>
      </p:sp>
      <p:sp>
        <p:nvSpPr>
          <p:cNvPr id="38" name="Rectángulo redondeado 37">
            <a:extLst>
              <a:ext uri="{FF2B5EF4-FFF2-40B4-BE49-F238E27FC236}">
                <a16:creationId xmlns:a16="http://schemas.microsoft.com/office/drawing/2014/main" id="{E482FC60-96A6-2086-A7DB-69FB8AD8B229}"/>
              </a:ext>
            </a:extLst>
          </p:cNvPr>
          <p:cNvSpPr/>
          <p:nvPr/>
        </p:nvSpPr>
        <p:spPr>
          <a:xfrm>
            <a:off x="2073562" y="4361189"/>
            <a:ext cx="1483608"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hay médicos en su jornada laboral y disponibles</a:t>
            </a:r>
          </a:p>
        </p:txBody>
      </p:sp>
      <p:sp>
        <p:nvSpPr>
          <p:cNvPr id="39" name="Rectángulo redondeado 38">
            <a:extLst>
              <a:ext uri="{FF2B5EF4-FFF2-40B4-BE49-F238E27FC236}">
                <a16:creationId xmlns:a16="http://schemas.microsoft.com/office/drawing/2014/main" id="{F3031D04-255D-2FC2-C969-638F6851FC43}"/>
              </a:ext>
            </a:extLst>
          </p:cNvPr>
          <p:cNvSpPr/>
          <p:nvPr/>
        </p:nvSpPr>
        <p:spPr>
          <a:xfrm>
            <a:off x="6010380" y="1109918"/>
            <a:ext cx="1390352" cy="99604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médico con prioridad de menor peso</a:t>
            </a:r>
          </a:p>
        </p:txBody>
      </p:sp>
      <p:cxnSp>
        <p:nvCxnSpPr>
          <p:cNvPr id="44" name="Conector recto de flecha 43">
            <a:extLst>
              <a:ext uri="{FF2B5EF4-FFF2-40B4-BE49-F238E27FC236}">
                <a16:creationId xmlns:a16="http://schemas.microsoft.com/office/drawing/2014/main" id="{CBCAE106-2F0D-8DBE-6E9C-910B86EA2119}"/>
              </a:ext>
            </a:extLst>
          </p:cNvPr>
          <p:cNvCxnSpPr>
            <a:cxnSpLocks/>
            <a:stCxn id="36" idx="3"/>
            <a:endCxn id="37" idx="1"/>
          </p:cNvCxnSpPr>
          <p:nvPr/>
        </p:nvCxnSpPr>
        <p:spPr>
          <a:xfrm flipV="1">
            <a:off x="1746118" y="2335399"/>
            <a:ext cx="300602" cy="1171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25745219-F9E0-80B4-39AA-86E9004B315D}"/>
              </a:ext>
            </a:extLst>
          </p:cNvPr>
          <p:cNvCxnSpPr>
            <a:cxnSpLocks/>
            <a:stCxn id="36" idx="3"/>
            <a:endCxn id="38" idx="1"/>
          </p:cNvCxnSpPr>
          <p:nvPr/>
        </p:nvCxnSpPr>
        <p:spPr>
          <a:xfrm>
            <a:off x="1746118" y="3506856"/>
            <a:ext cx="327444" cy="1265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E023BAAA-57C9-2834-9A81-76B3AACEA3AA}"/>
              </a:ext>
            </a:extLst>
          </p:cNvPr>
          <p:cNvCxnSpPr>
            <a:cxnSpLocks/>
            <a:stCxn id="37" idx="3"/>
            <a:endCxn id="15" idx="1"/>
          </p:cNvCxnSpPr>
          <p:nvPr/>
        </p:nvCxnSpPr>
        <p:spPr>
          <a:xfrm flipV="1">
            <a:off x="3427216" y="1605295"/>
            <a:ext cx="580977" cy="730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ector recto de flecha 55">
            <a:extLst>
              <a:ext uri="{FF2B5EF4-FFF2-40B4-BE49-F238E27FC236}">
                <a16:creationId xmlns:a16="http://schemas.microsoft.com/office/drawing/2014/main" id="{0E9FAC6D-6E8C-9140-B9A9-AEC15AF789BF}"/>
              </a:ext>
            </a:extLst>
          </p:cNvPr>
          <p:cNvCxnSpPr>
            <a:cxnSpLocks/>
            <a:stCxn id="144" idx="3"/>
            <a:endCxn id="59" idx="1"/>
          </p:cNvCxnSpPr>
          <p:nvPr/>
        </p:nvCxnSpPr>
        <p:spPr>
          <a:xfrm flipV="1">
            <a:off x="5434857" y="5288636"/>
            <a:ext cx="575523" cy="1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ángulo redondeado 58">
            <a:extLst>
              <a:ext uri="{FF2B5EF4-FFF2-40B4-BE49-F238E27FC236}">
                <a16:creationId xmlns:a16="http://schemas.microsoft.com/office/drawing/2014/main" id="{1F7E8CC7-AD35-F87A-6FD2-767F13BED5DF}"/>
              </a:ext>
            </a:extLst>
          </p:cNvPr>
          <p:cNvSpPr/>
          <p:nvPr/>
        </p:nvSpPr>
        <p:spPr>
          <a:xfrm>
            <a:off x="6010380" y="4760445"/>
            <a:ext cx="1390352" cy="105638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médico que atienda la solicitud más rápido</a:t>
            </a:r>
          </a:p>
        </p:txBody>
      </p:sp>
      <p:sp>
        <p:nvSpPr>
          <p:cNvPr id="15" name="Rectángulo redondeado 14">
            <a:extLst>
              <a:ext uri="{FF2B5EF4-FFF2-40B4-BE49-F238E27FC236}">
                <a16:creationId xmlns:a16="http://schemas.microsoft.com/office/drawing/2014/main" id="{B0594BCC-A4F5-6452-E8D7-F95081310175}"/>
              </a:ext>
            </a:extLst>
          </p:cNvPr>
          <p:cNvSpPr/>
          <p:nvPr/>
        </p:nvSpPr>
        <p:spPr>
          <a:xfrm>
            <a:off x="4008193" y="1194285"/>
            <a:ext cx="1380496" cy="822019"/>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Cumplen con el tiempo de servicio</a:t>
            </a:r>
          </a:p>
        </p:txBody>
      </p:sp>
      <p:sp>
        <p:nvSpPr>
          <p:cNvPr id="16" name="Rectángulo redondeado 15">
            <a:extLst>
              <a:ext uri="{FF2B5EF4-FFF2-40B4-BE49-F238E27FC236}">
                <a16:creationId xmlns:a16="http://schemas.microsoft.com/office/drawing/2014/main" id="{1A4FD915-AF54-B8F2-8A61-ABDC48B7FBAD}"/>
              </a:ext>
            </a:extLst>
          </p:cNvPr>
          <p:cNvSpPr/>
          <p:nvPr/>
        </p:nvSpPr>
        <p:spPr>
          <a:xfrm>
            <a:off x="4008193" y="2577352"/>
            <a:ext cx="1380496" cy="82202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cumplen con el tiempo de servicio</a:t>
            </a:r>
          </a:p>
        </p:txBody>
      </p:sp>
      <p:cxnSp>
        <p:nvCxnSpPr>
          <p:cNvPr id="19" name="Conector recto de flecha 18">
            <a:extLst>
              <a:ext uri="{FF2B5EF4-FFF2-40B4-BE49-F238E27FC236}">
                <a16:creationId xmlns:a16="http://schemas.microsoft.com/office/drawing/2014/main" id="{163D93C2-48B7-A5BD-425B-C66C2E63964D}"/>
              </a:ext>
            </a:extLst>
          </p:cNvPr>
          <p:cNvCxnSpPr>
            <a:cxnSpLocks/>
            <a:stCxn id="37" idx="3"/>
            <a:endCxn id="16" idx="1"/>
          </p:cNvCxnSpPr>
          <p:nvPr/>
        </p:nvCxnSpPr>
        <p:spPr>
          <a:xfrm>
            <a:off x="3427216" y="2335399"/>
            <a:ext cx="580977" cy="652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DAE773DF-3875-30B2-9D3B-4B7A9E96801B}"/>
              </a:ext>
            </a:extLst>
          </p:cNvPr>
          <p:cNvCxnSpPr>
            <a:cxnSpLocks/>
            <a:stCxn id="15" idx="3"/>
            <a:endCxn id="39" idx="1"/>
          </p:cNvCxnSpPr>
          <p:nvPr/>
        </p:nvCxnSpPr>
        <p:spPr>
          <a:xfrm>
            <a:off x="5388689" y="1605295"/>
            <a:ext cx="621691" cy="2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ector recto de flecha 51">
            <a:extLst>
              <a:ext uri="{FF2B5EF4-FFF2-40B4-BE49-F238E27FC236}">
                <a16:creationId xmlns:a16="http://schemas.microsoft.com/office/drawing/2014/main" id="{71B12F33-2280-39A8-698F-EB94F2A64563}"/>
              </a:ext>
            </a:extLst>
          </p:cNvPr>
          <p:cNvCxnSpPr>
            <a:cxnSpLocks/>
            <a:stCxn id="16" idx="3"/>
            <a:endCxn id="53" idx="1"/>
          </p:cNvCxnSpPr>
          <p:nvPr/>
        </p:nvCxnSpPr>
        <p:spPr>
          <a:xfrm>
            <a:off x="5388689" y="2988363"/>
            <a:ext cx="621691" cy="9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ángulo redondeado 52">
            <a:extLst>
              <a:ext uri="{FF2B5EF4-FFF2-40B4-BE49-F238E27FC236}">
                <a16:creationId xmlns:a16="http://schemas.microsoft.com/office/drawing/2014/main" id="{6446030E-C88B-1B1A-0A24-390AD8C953FE}"/>
              </a:ext>
            </a:extLst>
          </p:cNvPr>
          <p:cNvSpPr/>
          <p:nvPr/>
        </p:nvSpPr>
        <p:spPr>
          <a:xfrm>
            <a:off x="6010380" y="2470028"/>
            <a:ext cx="1390352" cy="1056381"/>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médico que atienda la solicitud más rápido</a:t>
            </a:r>
          </a:p>
        </p:txBody>
      </p:sp>
      <p:sp>
        <p:nvSpPr>
          <p:cNvPr id="116" name="Rectángulo redondeado 115">
            <a:extLst>
              <a:ext uri="{FF2B5EF4-FFF2-40B4-BE49-F238E27FC236}">
                <a16:creationId xmlns:a16="http://schemas.microsoft.com/office/drawing/2014/main" id="{0E154FF7-E3E5-EA48-E63E-ED62D7FFA987}"/>
              </a:ext>
            </a:extLst>
          </p:cNvPr>
          <p:cNvSpPr/>
          <p:nvPr/>
        </p:nvSpPr>
        <p:spPr>
          <a:xfrm>
            <a:off x="4008193" y="3868184"/>
            <a:ext cx="1426664" cy="62949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Hay médicos en su jornada laboral</a:t>
            </a:r>
          </a:p>
        </p:txBody>
      </p:sp>
      <p:cxnSp>
        <p:nvCxnSpPr>
          <p:cNvPr id="117" name="Conector recto de flecha 116">
            <a:extLst>
              <a:ext uri="{FF2B5EF4-FFF2-40B4-BE49-F238E27FC236}">
                <a16:creationId xmlns:a16="http://schemas.microsoft.com/office/drawing/2014/main" id="{8C4B7E59-734A-9EB0-1D9D-6AC528C24819}"/>
              </a:ext>
            </a:extLst>
          </p:cNvPr>
          <p:cNvCxnSpPr>
            <a:cxnSpLocks/>
            <a:stCxn id="116" idx="3"/>
            <a:endCxn id="120" idx="1"/>
          </p:cNvCxnSpPr>
          <p:nvPr/>
        </p:nvCxnSpPr>
        <p:spPr>
          <a:xfrm flipV="1">
            <a:off x="5434857" y="4172479"/>
            <a:ext cx="575523" cy="10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0" name="Rectángulo redondeado 119">
            <a:extLst>
              <a:ext uri="{FF2B5EF4-FFF2-40B4-BE49-F238E27FC236}">
                <a16:creationId xmlns:a16="http://schemas.microsoft.com/office/drawing/2014/main" id="{5DEF00F7-8CCE-0A40-9935-809BB66DCA2E}"/>
              </a:ext>
            </a:extLst>
          </p:cNvPr>
          <p:cNvSpPr/>
          <p:nvPr/>
        </p:nvSpPr>
        <p:spPr>
          <a:xfrm>
            <a:off x="6010380" y="3687257"/>
            <a:ext cx="1359108" cy="97044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Asignar médico con prioridad de menor peso</a:t>
            </a:r>
          </a:p>
        </p:txBody>
      </p:sp>
      <p:cxnSp>
        <p:nvCxnSpPr>
          <p:cNvPr id="141" name="Conector recto de flecha 140">
            <a:extLst>
              <a:ext uri="{FF2B5EF4-FFF2-40B4-BE49-F238E27FC236}">
                <a16:creationId xmlns:a16="http://schemas.microsoft.com/office/drawing/2014/main" id="{2F368DBD-C280-F7FD-A09E-E403854CC369}"/>
              </a:ext>
            </a:extLst>
          </p:cNvPr>
          <p:cNvCxnSpPr>
            <a:cxnSpLocks/>
            <a:stCxn id="38" idx="3"/>
            <a:endCxn id="116" idx="1"/>
          </p:cNvCxnSpPr>
          <p:nvPr/>
        </p:nvCxnSpPr>
        <p:spPr>
          <a:xfrm flipV="1">
            <a:off x="3557170" y="4182931"/>
            <a:ext cx="451023" cy="589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4" name="Rectángulo redondeado 143">
            <a:extLst>
              <a:ext uri="{FF2B5EF4-FFF2-40B4-BE49-F238E27FC236}">
                <a16:creationId xmlns:a16="http://schemas.microsoft.com/office/drawing/2014/main" id="{984621C4-608B-DD21-48AA-E09101B676A2}"/>
              </a:ext>
            </a:extLst>
          </p:cNvPr>
          <p:cNvSpPr/>
          <p:nvPr/>
        </p:nvSpPr>
        <p:spPr>
          <a:xfrm>
            <a:off x="4008193" y="4975308"/>
            <a:ext cx="1426664" cy="629493"/>
          </a:xfrm>
          <a:prstGeom prst="roundRect">
            <a:avLst/>
          </a:prstGeom>
          <a:noFill/>
          <a:ln w="28575">
            <a:solidFill>
              <a:srgbClr val="0B1EB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1400">
                <a:solidFill>
                  <a:schemeClr val="tx1"/>
                </a:solidFill>
              </a:rPr>
              <a:t>No hay médicos en su jornada laboral</a:t>
            </a:r>
          </a:p>
        </p:txBody>
      </p:sp>
      <p:cxnSp>
        <p:nvCxnSpPr>
          <p:cNvPr id="146" name="Conector recto de flecha 145">
            <a:extLst>
              <a:ext uri="{FF2B5EF4-FFF2-40B4-BE49-F238E27FC236}">
                <a16:creationId xmlns:a16="http://schemas.microsoft.com/office/drawing/2014/main" id="{67EE7E33-12FA-1AB2-329F-8F4973399461}"/>
              </a:ext>
            </a:extLst>
          </p:cNvPr>
          <p:cNvCxnSpPr>
            <a:cxnSpLocks/>
            <a:stCxn id="38" idx="3"/>
            <a:endCxn id="144" idx="1"/>
          </p:cNvCxnSpPr>
          <p:nvPr/>
        </p:nvCxnSpPr>
        <p:spPr>
          <a:xfrm>
            <a:off x="3557170" y="4772200"/>
            <a:ext cx="451023" cy="517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Marcador de número de diapositiva 1">
            <a:extLst>
              <a:ext uri="{FF2B5EF4-FFF2-40B4-BE49-F238E27FC236}">
                <a16:creationId xmlns:a16="http://schemas.microsoft.com/office/drawing/2014/main" id="{7A98DDF6-A8AC-40AF-14E3-BA10E3C7E858}"/>
              </a:ext>
            </a:extLst>
          </p:cNvPr>
          <p:cNvSpPr>
            <a:spLocks noGrp="1"/>
          </p:cNvSpPr>
          <p:nvPr>
            <p:ph type="sldNum" sz="quarter" idx="12"/>
          </p:nvPr>
        </p:nvSpPr>
        <p:spPr/>
        <p:txBody>
          <a:bodyPr/>
          <a:lstStyle/>
          <a:p>
            <a:fld id="{4D6B71C8-6ADD-42EE-9728-D96CC2FBCF5E}" type="slidenum">
              <a:rPr lang="es-CO" smtClean="0"/>
              <a:t>53</a:t>
            </a:fld>
            <a:endParaRPr lang="es-CO"/>
          </a:p>
        </p:txBody>
      </p:sp>
    </p:spTree>
    <p:extLst>
      <p:ext uri="{BB962C8B-B14F-4D97-AF65-F5344CB8AC3E}">
        <p14:creationId xmlns:p14="http://schemas.microsoft.com/office/powerpoint/2010/main" val="342323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oogle Shape;2095;p44">
            <a:extLst>
              <a:ext uri="{FF2B5EF4-FFF2-40B4-BE49-F238E27FC236}">
                <a16:creationId xmlns:a16="http://schemas.microsoft.com/office/drawing/2014/main" id="{B6103CF2-A33C-56D5-14BF-165500E82639}"/>
              </a:ext>
            </a:extLst>
          </p:cNvPr>
          <p:cNvGrpSpPr/>
          <p:nvPr/>
        </p:nvGrpSpPr>
        <p:grpSpPr>
          <a:xfrm>
            <a:off x="7943241" y="1211097"/>
            <a:ext cx="1177385" cy="1604461"/>
            <a:chOff x="0" y="1169624"/>
            <a:chExt cx="2057815" cy="2804252"/>
          </a:xfrm>
        </p:grpSpPr>
        <p:grpSp>
          <p:nvGrpSpPr>
            <p:cNvPr id="60" name="Google Shape;2096;p44">
              <a:extLst>
                <a:ext uri="{FF2B5EF4-FFF2-40B4-BE49-F238E27FC236}">
                  <a16:creationId xmlns:a16="http://schemas.microsoft.com/office/drawing/2014/main" id="{603DB2D0-F70F-2B14-DDE3-16F8EBB5D77B}"/>
                </a:ext>
              </a:extLst>
            </p:cNvPr>
            <p:cNvGrpSpPr/>
            <p:nvPr/>
          </p:nvGrpSpPr>
          <p:grpSpPr>
            <a:xfrm>
              <a:off x="0" y="1169624"/>
              <a:ext cx="2057815" cy="2780847"/>
              <a:chOff x="-6450" y="1025825"/>
              <a:chExt cx="1836024" cy="2922900"/>
            </a:xfrm>
          </p:grpSpPr>
          <p:sp>
            <p:nvSpPr>
              <p:cNvPr id="2091" name="Google Shape;2097;p44">
                <a:extLst>
                  <a:ext uri="{FF2B5EF4-FFF2-40B4-BE49-F238E27FC236}">
                    <a16:creationId xmlns:a16="http://schemas.microsoft.com/office/drawing/2014/main" id="{17664D1E-D38E-1443-D026-FFD7BA7ECFA3}"/>
                  </a:ext>
                </a:extLst>
              </p:cNvPr>
              <p:cNvSpPr/>
              <p:nvPr/>
            </p:nvSpPr>
            <p:spPr>
              <a:xfrm>
                <a:off x="102599" y="1031486"/>
                <a:ext cx="1726975" cy="2763025"/>
              </a:xfrm>
              <a:custGeom>
                <a:avLst/>
                <a:gdLst/>
                <a:ahLst/>
                <a:cxnLst/>
                <a:rect l="l" t="t" r="r" b="b"/>
                <a:pathLst>
                  <a:path w="69079" h="110521" extrusionOk="0">
                    <a:moveTo>
                      <a:pt x="32068" y="580"/>
                    </a:moveTo>
                    <a:cubicBezTo>
                      <a:pt x="23421" y="-1055"/>
                      <a:pt x="6010" y="-25"/>
                      <a:pt x="1820" y="14287"/>
                    </a:cubicBezTo>
                    <a:cubicBezTo>
                      <a:pt x="-2370" y="28599"/>
                      <a:pt x="1238" y="70416"/>
                      <a:pt x="6927" y="86453"/>
                    </a:cubicBezTo>
                    <a:cubicBezTo>
                      <a:pt x="12616" y="102490"/>
                      <a:pt x="25674" y="110127"/>
                      <a:pt x="35954" y="110508"/>
                    </a:cubicBezTo>
                    <a:cubicBezTo>
                      <a:pt x="46235" y="110889"/>
                      <a:pt x="65652" y="103140"/>
                      <a:pt x="68610" y="88738"/>
                    </a:cubicBezTo>
                    <a:cubicBezTo>
                      <a:pt x="71568" y="74336"/>
                      <a:pt x="59794" y="38791"/>
                      <a:pt x="53704" y="24098"/>
                    </a:cubicBezTo>
                    <a:cubicBezTo>
                      <a:pt x="47614" y="9405"/>
                      <a:pt x="40715" y="2215"/>
                      <a:pt x="32068" y="580"/>
                    </a:cubicBezTo>
                    <a:close/>
                  </a:path>
                </a:pathLst>
              </a:custGeom>
              <a:solidFill>
                <a:srgbClr val="FFFFFF"/>
              </a:solidFill>
              <a:ln>
                <a:noFill/>
              </a:ln>
            </p:spPr>
          </p:sp>
          <p:sp>
            <p:nvSpPr>
              <p:cNvPr id="2092" name="Google Shape;2098;p44">
                <a:extLst>
                  <a:ext uri="{FF2B5EF4-FFF2-40B4-BE49-F238E27FC236}">
                    <a16:creationId xmlns:a16="http://schemas.microsoft.com/office/drawing/2014/main" id="{40099C27-FB73-036C-D2C2-6276D8467BDF}"/>
                  </a:ext>
                </a:extLst>
              </p:cNvPr>
              <p:cNvSpPr/>
              <p:nvPr/>
            </p:nvSpPr>
            <p:spPr>
              <a:xfrm>
                <a:off x="-6450" y="1025825"/>
                <a:ext cx="1222925" cy="2922900"/>
              </a:xfrm>
              <a:custGeom>
                <a:avLst/>
                <a:gdLst/>
                <a:ahLst/>
                <a:cxnLst/>
                <a:rect l="l" t="t" r="r" b="b"/>
                <a:pathLst>
                  <a:path w="48917" h="116916" extrusionOk="0">
                    <a:moveTo>
                      <a:pt x="0" y="0"/>
                    </a:moveTo>
                    <a:lnTo>
                      <a:pt x="0" y="116916"/>
                    </a:lnTo>
                    <a:lnTo>
                      <a:pt x="45289" y="110331"/>
                    </a:lnTo>
                    <a:lnTo>
                      <a:pt x="48917" y="107106"/>
                    </a:lnTo>
                    <a:lnTo>
                      <a:pt x="31178" y="403"/>
                    </a:lnTo>
                    <a:close/>
                  </a:path>
                </a:pathLst>
              </a:custGeom>
              <a:solidFill>
                <a:srgbClr val="FFFFFF"/>
              </a:solidFill>
              <a:ln>
                <a:noFill/>
              </a:ln>
            </p:spPr>
          </p:sp>
        </p:grpSp>
        <p:grpSp>
          <p:nvGrpSpPr>
            <p:cNvPr id="61" name="Google Shape;2099;p44">
              <a:extLst>
                <a:ext uri="{FF2B5EF4-FFF2-40B4-BE49-F238E27FC236}">
                  <a16:creationId xmlns:a16="http://schemas.microsoft.com/office/drawing/2014/main" id="{44584BCA-DAD6-8A7B-CB1B-F05E5C806750}"/>
                </a:ext>
              </a:extLst>
            </p:cNvPr>
            <p:cNvGrpSpPr/>
            <p:nvPr/>
          </p:nvGrpSpPr>
          <p:grpSpPr>
            <a:xfrm>
              <a:off x="322236" y="1386430"/>
              <a:ext cx="1629689" cy="2587446"/>
              <a:chOff x="147561" y="1096805"/>
              <a:chExt cx="1629689" cy="2587446"/>
            </a:xfrm>
          </p:grpSpPr>
          <p:grpSp>
            <p:nvGrpSpPr>
              <p:cNvPr id="62" name="Google Shape;2100;p44">
                <a:extLst>
                  <a:ext uri="{FF2B5EF4-FFF2-40B4-BE49-F238E27FC236}">
                    <a16:creationId xmlns:a16="http://schemas.microsoft.com/office/drawing/2014/main" id="{E9EDD8E9-275D-FBDF-68C8-7FC70C90E9B6}"/>
                  </a:ext>
                </a:extLst>
              </p:cNvPr>
              <p:cNvGrpSpPr/>
              <p:nvPr/>
            </p:nvGrpSpPr>
            <p:grpSpPr>
              <a:xfrm flipH="1">
                <a:off x="147561" y="1096805"/>
                <a:ext cx="1406217" cy="2587446"/>
                <a:chOff x="10973368" y="1419830"/>
                <a:chExt cx="1406217" cy="2587446"/>
              </a:xfrm>
            </p:grpSpPr>
            <p:sp>
              <p:nvSpPr>
                <p:cNvPr id="2085" name="Google Shape;2101;p44">
                  <a:extLst>
                    <a:ext uri="{FF2B5EF4-FFF2-40B4-BE49-F238E27FC236}">
                      <a16:creationId xmlns:a16="http://schemas.microsoft.com/office/drawing/2014/main" id="{AB415EF7-9963-7259-D636-4BEB0412BC2E}"/>
                    </a:ext>
                  </a:extLst>
                </p:cNvPr>
                <p:cNvSpPr/>
                <p:nvPr/>
              </p:nvSpPr>
              <p:spPr>
                <a:xfrm>
                  <a:off x="10995664" y="1419830"/>
                  <a:ext cx="1383921" cy="2587446"/>
                </a:xfrm>
                <a:custGeom>
                  <a:avLst/>
                  <a:gdLst/>
                  <a:ahLst/>
                  <a:cxnLst/>
                  <a:rect l="l" t="t" r="r" b="b"/>
                  <a:pathLst>
                    <a:path w="41763" h="78088" extrusionOk="0">
                      <a:moveTo>
                        <a:pt x="38297" y="0"/>
                      </a:moveTo>
                      <a:cubicBezTo>
                        <a:pt x="38284" y="0"/>
                        <a:pt x="38271" y="0"/>
                        <a:pt x="38258" y="0"/>
                      </a:cubicBezTo>
                      <a:lnTo>
                        <a:pt x="8773" y="0"/>
                      </a:lnTo>
                      <a:cubicBezTo>
                        <a:pt x="6677" y="35"/>
                        <a:pt x="4947" y="1653"/>
                        <a:pt x="4774" y="3743"/>
                      </a:cubicBezTo>
                      <a:lnTo>
                        <a:pt x="10" y="74359"/>
                      </a:lnTo>
                      <a:cubicBezTo>
                        <a:pt x="3" y="74459"/>
                        <a:pt x="0" y="74562"/>
                        <a:pt x="0" y="74663"/>
                      </a:cubicBezTo>
                      <a:cubicBezTo>
                        <a:pt x="21" y="76564"/>
                        <a:pt x="1569" y="78087"/>
                        <a:pt x="3463" y="78087"/>
                      </a:cubicBezTo>
                      <a:cubicBezTo>
                        <a:pt x="3476" y="78087"/>
                        <a:pt x="3489" y="78087"/>
                        <a:pt x="3502" y="78087"/>
                      </a:cubicBezTo>
                      <a:lnTo>
                        <a:pt x="32982" y="78087"/>
                      </a:lnTo>
                      <a:cubicBezTo>
                        <a:pt x="35074" y="78052"/>
                        <a:pt x="36799" y="76441"/>
                        <a:pt x="36977" y="74359"/>
                      </a:cubicBezTo>
                      <a:lnTo>
                        <a:pt x="41751" y="3745"/>
                      </a:lnTo>
                      <a:cubicBezTo>
                        <a:pt x="41758" y="3638"/>
                        <a:pt x="41762" y="3530"/>
                        <a:pt x="41760" y="3423"/>
                      </a:cubicBezTo>
                      <a:cubicBezTo>
                        <a:pt x="41739" y="1524"/>
                        <a:pt x="40191" y="0"/>
                        <a:pt x="38297" y="0"/>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086" name="Google Shape;2102;p44">
                  <a:extLst>
                    <a:ext uri="{FF2B5EF4-FFF2-40B4-BE49-F238E27FC236}">
                      <a16:creationId xmlns:a16="http://schemas.microsoft.com/office/drawing/2014/main" id="{EF2801E2-8D4C-9EE0-331B-41E2872618F7}"/>
                    </a:ext>
                  </a:extLst>
                </p:cNvPr>
                <p:cNvGrpSpPr/>
                <p:nvPr/>
              </p:nvGrpSpPr>
              <p:grpSpPr>
                <a:xfrm>
                  <a:off x="10973368" y="1419830"/>
                  <a:ext cx="1384087" cy="2587446"/>
                  <a:chOff x="10973368" y="1419830"/>
                  <a:chExt cx="1384087" cy="2587446"/>
                </a:xfrm>
              </p:grpSpPr>
              <p:grpSp>
                <p:nvGrpSpPr>
                  <p:cNvPr id="2087" name="Google Shape;2103;p44">
                    <a:extLst>
                      <a:ext uri="{FF2B5EF4-FFF2-40B4-BE49-F238E27FC236}">
                        <a16:creationId xmlns:a16="http://schemas.microsoft.com/office/drawing/2014/main" id="{5D67D6A3-E543-9E19-6D5A-E20DC8997A52}"/>
                      </a:ext>
                    </a:extLst>
                  </p:cNvPr>
                  <p:cNvGrpSpPr/>
                  <p:nvPr/>
                </p:nvGrpSpPr>
                <p:grpSpPr>
                  <a:xfrm>
                    <a:off x="10973368" y="1419830"/>
                    <a:ext cx="1384087" cy="2587446"/>
                    <a:chOff x="1452475" y="3106525"/>
                    <a:chExt cx="1044200" cy="1952200"/>
                  </a:xfrm>
                </p:grpSpPr>
                <p:sp>
                  <p:nvSpPr>
                    <p:cNvPr id="2089" name="Google Shape;2104;p44">
                      <a:extLst>
                        <a:ext uri="{FF2B5EF4-FFF2-40B4-BE49-F238E27FC236}">
                          <a16:creationId xmlns:a16="http://schemas.microsoft.com/office/drawing/2014/main" id="{C91B6D61-7744-5306-C44F-F3F10AB7EA80}"/>
                        </a:ext>
                      </a:extLst>
                    </p:cNvPr>
                    <p:cNvSpPr/>
                    <p:nvPr/>
                  </p:nvSpPr>
                  <p:spPr>
                    <a:xfrm>
                      <a:off x="1452475" y="3106525"/>
                      <a:ext cx="1044200" cy="1952200"/>
                    </a:xfrm>
                    <a:custGeom>
                      <a:avLst/>
                      <a:gdLst/>
                      <a:ahLst/>
                      <a:cxnLst/>
                      <a:rect l="l" t="t" r="r" b="b"/>
                      <a:pathLst>
                        <a:path w="41768" h="78088" extrusionOk="0">
                          <a:moveTo>
                            <a:pt x="38305" y="0"/>
                          </a:moveTo>
                          <a:cubicBezTo>
                            <a:pt x="38292" y="0"/>
                            <a:pt x="38279" y="0"/>
                            <a:pt x="38266" y="0"/>
                          </a:cubicBezTo>
                          <a:lnTo>
                            <a:pt x="8793" y="0"/>
                          </a:lnTo>
                          <a:cubicBezTo>
                            <a:pt x="6696" y="28"/>
                            <a:pt x="4959" y="1642"/>
                            <a:pt x="4782" y="3733"/>
                          </a:cubicBezTo>
                          <a:lnTo>
                            <a:pt x="13" y="74359"/>
                          </a:lnTo>
                          <a:cubicBezTo>
                            <a:pt x="6" y="74459"/>
                            <a:pt x="1" y="74562"/>
                            <a:pt x="3" y="74663"/>
                          </a:cubicBezTo>
                          <a:cubicBezTo>
                            <a:pt x="24" y="76562"/>
                            <a:pt x="1572" y="78087"/>
                            <a:pt x="3466" y="78087"/>
                          </a:cubicBezTo>
                          <a:cubicBezTo>
                            <a:pt x="3479" y="78087"/>
                            <a:pt x="3492" y="78087"/>
                            <a:pt x="3505" y="78087"/>
                          </a:cubicBezTo>
                          <a:lnTo>
                            <a:pt x="32992" y="78087"/>
                          </a:lnTo>
                          <a:cubicBezTo>
                            <a:pt x="35084" y="78055"/>
                            <a:pt x="36811" y="76444"/>
                            <a:pt x="36989" y="74359"/>
                          </a:cubicBezTo>
                          <a:lnTo>
                            <a:pt x="41758" y="3733"/>
                          </a:lnTo>
                          <a:cubicBezTo>
                            <a:pt x="41765" y="3628"/>
                            <a:pt x="41768" y="3528"/>
                            <a:pt x="41768" y="3425"/>
                          </a:cubicBezTo>
                          <a:cubicBezTo>
                            <a:pt x="41747" y="1526"/>
                            <a:pt x="40201" y="0"/>
                            <a:pt x="38305" y="0"/>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0" name="Google Shape;2105;p44">
                      <a:extLst>
                        <a:ext uri="{FF2B5EF4-FFF2-40B4-BE49-F238E27FC236}">
                          <a16:creationId xmlns:a16="http://schemas.microsoft.com/office/drawing/2014/main" id="{6FB35315-BAE5-B37F-93A8-1DD01990E519}"/>
                        </a:ext>
                      </a:extLst>
                    </p:cNvPr>
                    <p:cNvSpPr/>
                    <p:nvPr/>
                  </p:nvSpPr>
                  <p:spPr>
                    <a:xfrm>
                      <a:off x="1944650" y="3148950"/>
                      <a:ext cx="184575" cy="21275"/>
                    </a:xfrm>
                    <a:custGeom>
                      <a:avLst/>
                      <a:gdLst/>
                      <a:ahLst/>
                      <a:cxnLst/>
                      <a:rect l="l" t="t" r="r" b="b"/>
                      <a:pathLst>
                        <a:path w="7383" h="851" extrusionOk="0">
                          <a:moveTo>
                            <a:pt x="6997" y="0"/>
                          </a:moveTo>
                          <a:cubicBezTo>
                            <a:pt x="6994" y="0"/>
                            <a:pt x="6991" y="0"/>
                            <a:pt x="6988" y="1"/>
                          </a:cubicBezTo>
                          <a:lnTo>
                            <a:pt x="454" y="1"/>
                          </a:lnTo>
                          <a:cubicBezTo>
                            <a:pt x="216" y="3"/>
                            <a:pt x="20" y="187"/>
                            <a:pt x="3" y="423"/>
                          </a:cubicBezTo>
                          <a:cubicBezTo>
                            <a:pt x="1" y="437"/>
                            <a:pt x="1" y="449"/>
                            <a:pt x="1" y="460"/>
                          </a:cubicBezTo>
                          <a:cubicBezTo>
                            <a:pt x="3" y="676"/>
                            <a:pt x="178" y="850"/>
                            <a:pt x="393" y="850"/>
                          </a:cubicBezTo>
                          <a:cubicBezTo>
                            <a:pt x="395" y="850"/>
                            <a:pt x="396" y="850"/>
                            <a:pt x="398" y="850"/>
                          </a:cubicBezTo>
                          <a:lnTo>
                            <a:pt x="6930" y="850"/>
                          </a:lnTo>
                          <a:cubicBezTo>
                            <a:pt x="7168" y="846"/>
                            <a:pt x="7362" y="661"/>
                            <a:pt x="7383" y="423"/>
                          </a:cubicBezTo>
                          <a:cubicBezTo>
                            <a:pt x="7383" y="409"/>
                            <a:pt x="7383" y="397"/>
                            <a:pt x="7383" y="383"/>
                          </a:cubicBezTo>
                          <a:cubicBezTo>
                            <a:pt x="7380" y="171"/>
                            <a:pt x="7207" y="0"/>
                            <a:pt x="69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088" name="Google Shape;2106;p44">
                    <a:extLst>
                      <a:ext uri="{FF2B5EF4-FFF2-40B4-BE49-F238E27FC236}">
                        <a16:creationId xmlns:a16="http://schemas.microsoft.com/office/drawing/2014/main" id="{FA323CDB-83AE-E6A7-E16C-A7DA2668F130}"/>
                      </a:ext>
                    </a:extLst>
                  </p:cNvPr>
                  <p:cNvSpPr/>
                  <p:nvPr/>
                </p:nvSpPr>
                <p:spPr>
                  <a:xfrm>
                    <a:off x="10978675" y="1562113"/>
                    <a:ext cx="1373475" cy="2302875"/>
                  </a:xfrm>
                  <a:custGeom>
                    <a:avLst/>
                    <a:gdLst/>
                    <a:ahLst/>
                    <a:cxnLst/>
                    <a:rect l="l" t="t" r="r" b="b"/>
                    <a:pathLst>
                      <a:path w="54939" h="92115" extrusionOk="0">
                        <a:moveTo>
                          <a:pt x="6217" y="0"/>
                        </a:moveTo>
                        <a:lnTo>
                          <a:pt x="54939" y="0"/>
                        </a:lnTo>
                        <a:lnTo>
                          <a:pt x="48722" y="92115"/>
                        </a:lnTo>
                        <a:lnTo>
                          <a:pt x="0" y="92115"/>
                        </a:lnTo>
                        <a:close/>
                      </a:path>
                    </a:pathLst>
                  </a:custGeom>
                  <a:solidFill>
                    <a:srgbClr val="DBE6FF"/>
                  </a:solidFill>
                  <a:ln>
                    <a:noFill/>
                  </a:ln>
                </p:spPr>
              </p:sp>
            </p:grpSp>
          </p:grpSp>
          <p:grpSp>
            <p:nvGrpSpPr>
              <p:cNvPr id="63" name="Google Shape;2107;p44">
                <a:extLst>
                  <a:ext uri="{FF2B5EF4-FFF2-40B4-BE49-F238E27FC236}">
                    <a16:creationId xmlns:a16="http://schemas.microsoft.com/office/drawing/2014/main" id="{50F0931C-70D4-F56E-1068-70F4FF237D48}"/>
                  </a:ext>
                </a:extLst>
              </p:cNvPr>
              <p:cNvGrpSpPr/>
              <p:nvPr/>
            </p:nvGrpSpPr>
            <p:grpSpPr>
              <a:xfrm>
                <a:off x="537200" y="1521987"/>
                <a:ext cx="1240050" cy="2099528"/>
                <a:chOff x="418425" y="1451524"/>
                <a:chExt cx="1240050" cy="2099528"/>
              </a:xfrm>
            </p:grpSpPr>
            <p:sp>
              <p:nvSpPr>
                <p:cNvPr id="2048" name="Google Shape;2108;p44">
                  <a:extLst>
                    <a:ext uri="{FF2B5EF4-FFF2-40B4-BE49-F238E27FC236}">
                      <a16:creationId xmlns:a16="http://schemas.microsoft.com/office/drawing/2014/main" id="{184CF6ED-3F3D-CA30-3978-FBBC1DC9F952}"/>
                    </a:ext>
                  </a:extLst>
                </p:cNvPr>
                <p:cNvSpPr/>
                <p:nvPr/>
              </p:nvSpPr>
              <p:spPr>
                <a:xfrm>
                  <a:off x="552082" y="1451644"/>
                  <a:ext cx="245659" cy="333424"/>
                </a:xfrm>
                <a:custGeom>
                  <a:avLst/>
                  <a:gdLst/>
                  <a:ahLst/>
                  <a:cxnLst/>
                  <a:rect l="l" t="t" r="r" b="b"/>
                  <a:pathLst>
                    <a:path w="4095" h="5558" extrusionOk="0">
                      <a:moveTo>
                        <a:pt x="1689" y="1"/>
                      </a:moveTo>
                      <a:cubicBezTo>
                        <a:pt x="1618" y="1"/>
                        <a:pt x="1546" y="6"/>
                        <a:pt x="1475" y="17"/>
                      </a:cubicBezTo>
                      <a:cubicBezTo>
                        <a:pt x="1795" y="48"/>
                        <a:pt x="2075" y="246"/>
                        <a:pt x="2213" y="536"/>
                      </a:cubicBezTo>
                      <a:cubicBezTo>
                        <a:pt x="2332" y="844"/>
                        <a:pt x="2286" y="1189"/>
                        <a:pt x="2092" y="1455"/>
                      </a:cubicBezTo>
                      <a:cubicBezTo>
                        <a:pt x="2031" y="1010"/>
                        <a:pt x="1749" y="622"/>
                        <a:pt x="1342" y="428"/>
                      </a:cubicBezTo>
                      <a:cubicBezTo>
                        <a:pt x="1177" y="364"/>
                        <a:pt x="1004" y="333"/>
                        <a:pt x="831" y="333"/>
                      </a:cubicBezTo>
                      <a:cubicBezTo>
                        <a:pt x="552" y="333"/>
                        <a:pt x="274" y="416"/>
                        <a:pt x="37" y="578"/>
                      </a:cubicBezTo>
                      <a:cubicBezTo>
                        <a:pt x="327" y="711"/>
                        <a:pt x="516" y="998"/>
                        <a:pt x="521" y="1318"/>
                      </a:cubicBezTo>
                      <a:cubicBezTo>
                        <a:pt x="388" y="1152"/>
                        <a:pt x="205" y="1035"/>
                        <a:pt x="0" y="984"/>
                      </a:cubicBezTo>
                      <a:lnTo>
                        <a:pt x="0" y="984"/>
                      </a:lnTo>
                      <a:cubicBezTo>
                        <a:pt x="294" y="1374"/>
                        <a:pt x="432" y="1862"/>
                        <a:pt x="388" y="2347"/>
                      </a:cubicBezTo>
                      <a:cubicBezTo>
                        <a:pt x="371" y="2833"/>
                        <a:pt x="215" y="3302"/>
                        <a:pt x="187" y="3785"/>
                      </a:cubicBezTo>
                      <a:cubicBezTo>
                        <a:pt x="124" y="4897"/>
                        <a:pt x="913" y="5518"/>
                        <a:pt x="1356" y="5557"/>
                      </a:cubicBezTo>
                      <a:cubicBezTo>
                        <a:pt x="1369" y="5557"/>
                        <a:pt x="1381" y="5558"/>
                        <a:pt x="1393" y="5558"/>
                      </a:cubicBezTo>
                      <a:cubicBezTo>
                        <a:pt x="1831" y="5558"/>
                        <a:pt x="2255" y="5397"/>
                        <a:pt x="2582" y="5104"/>
                      </a:cubicBezTo>
                      <a:cubicBezTo>
                        <a:pt x="3100" y="4738"/>
                        <a:pt x="3520" y="4252"/>
                        <a:pt x="3808" y="3690"/>
                      </a:cubicBezTo>
                      <a:cubicBezTo>
                        <a:pt x="4095" y="3111"/>
                        <a:pt x="4032" y="2420"/>
                        <a:pt x="3644" y="1901"/>
                      </a:cubicBezTo>
                      <a:lnTo>
                        <a:pt x="3614" y="1866"/>
                      </a:lnTo>
                      <a:cubicBezTo>
                        <a:pt x="3468" y="1710"/>
                        <a:pt x="3279" y="1638"/>
                        <a:pt x="3092" y="1638"/>
                      </a:cubicBezTo>
                      <a:cubicBezTo>
                        <a:pt x="2842" y="1638"/>
                        <a:pt x="2596" y="1768"/>
                        <a:pt x="2465" y="2002"/>
                      </a:cubicBezTo>
                      <a:lnTo>
                        <a:pt x="2465" y="2002"/>
                      </a:lnTo>
                      <a:cubicBezTo>
                        <a:pt x="2570" y="1743"/>
                        <a:pt x="2659" y="1478"/>
                        <a:pt x="2729" y="1206"/>
                      </a:cubicBezTo>
                      <a:cubicBezTo>
                        <a:pt x="2835" y="383"/>
                        <a:pt x="2278" y="1"/>
                        <a:pt x="16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9" name="Google Shape;2109;p44">
                  <a:extLst>
                    <a:ext uri="{FF2B5EF4-FFF2-40B4-BE49-F238E27FC236}">
                      <a16:creationId xmlns:a16="http://schemas.microsoft.com/office/drawing/2014/main" id="{3471BB6F-EDF3-56CD-AB2A-C074BCE4A1CC}"/>
                    </a:ext>
                  </a:extLst>
                </p:cNvPr>
                <p:cNvSpPr/>
                <p:nvPr/>
              </p:nvSpPr>
              <p:spPr>
                <a:xfrm>
                  <a:off x="552082" y="1451644"/>
                  <a:ext cx="245659" cy="333424"/>
                </a:xfrm>
                <a:custGeom>
                  <a:avLst/>
                  <a:gdLst/>
                  <a:ahLst/>
                  <a:cxnLst/>
                  <a:rect l="l" t="t" r="r" b="b"/>
                  <a:pathLst>
                    <a:path w="4095" h="5558" extrusionOk="0">
                      <a:moveTo>
                        <a:pt x="1689" y="1"/>
                      </a:moveTo>
                      <a:cubicBezTo>
                        <a:pt x="1618" y="1"/>
                        <a:pt x="1546" y="6"/>
                        <a:pt x="1475" y="17"/>
                      </a:cubicBezTo>
                      <a:cubicBezTo>
                        <a:pt x="1795" y="48"/>
                        <a:pt x="2075" y="246"/>
                        <a:pt x="2213" y="536"/>
                      </a:cubicBezTo>
                      <a:cubicBezTo>
                        <a:pt x="2332" y="844"/>
                        <a:pt x="2286" y="1189"/>
                        <a:pt x="2092" y="1455"/>
                      </a:cubicBezTo>
                      <a:cubicBezTo>
                        <a:pt x="2031" y="1010"/>
                        <a:pt x="1749" y="622"/>
                        <a:pt x="1342" y="428"/>
                      </a:cubicBezTo>
                      <a:cubicBezTo>
                        <a:pt x="1177" y="364"/>
                        <a:pt x="1004" y="333"/>
                        <a:pt x="831" y="333"/>
                      </a:cubicBezTo>
                      <a:cubicBezTo>
                        <a:pt x="552" y="333"/>
                        <a:pt x="274" y="416"/>
                        <a:pt x="37" y="578"/>
                      </a:cubicBezTo>
                      <a:cubicBezTo>
                        <a:pt x="327" y="711"/>
                        <a:pt x="516" y="998"/>
                        <a:pt x="521" y="1318"/>
                      </a:cubicBezTo>
                      <a:cubicBezTo>
                        <a:pt x="388" y="1152"/>
                        <a:pt x="205" y="1035"/>
                        <a:pt x="0" y="984"/>
                      </a:cubicBezTo>
                      <a:lnTo>
                        <a:pt x="0" y="984"/>
                      </a:lnTo>
                      <a:cubicBezTo>
                        <a:pt x="294" y="1374"/>
                        <a:pt x="432" y="1862"/>
                        <a:pt x="388" y="2347"/>
                      </a:cubicBezTo>
                      <a:cubicBezTo>
                        <a:pt x="371" y="2833"/>
                        <a:pt x="215" y="3302"/>
                        <a:pt x="187" y="3785"/>
                      </a:cubicBezTo>
                      <a:cubicBezTo>
                        <a:pt x="124" y="4897"/>
                        <a:pt x="913" y="5518"/>
                        <a:pt x="1356" y="5557"/>
                      </a:cubicBezTo>
                      <a:cubicBezTo>
                        <a:pt x="1369" y="5557"/>
                        <a:pt x="1381" y="5558"/>
                        <a:pt x="1393" y="5558"/>
                      </a:cubicBezTo>
                      <a:cubicBezTo>
                        <a:pt x="1831" y="5558"/>
                        <a:pt x="2255" y="5397"/>
                        <a:pt x="2582" y="5104"/>
                      </a:cubicBezTo>
                      <a:cubicBezTo>
                        <a:pt x="3100" y="4738"/>
                        <a:pt x="3520" y="4252"/>
                        <a:pt x="3808" y="3690"/>
                      </a:cubicBezTo>
                      <a:cubicBezTo>
                        <a:pt x="4095" y="3111"/>
                        <a:pt x="4032" y="2420"/>
                        <a:pt x="3644" y="1901"/>
                      </a:cubicBezTo>
                      <a:lnTo>
                        <a:pt x="3614" y="1866"/>
                      </a:lnTo>
                      <a:cubicBezTo>
                        <a:pt x="3468" y="1710"/>
                        <a:pt x="3279" y="1638"/>
                        <a:pt x="3092" y="1638"/>
                      </a:cubicBezTo>
                      <a:cubicBezTo>
                        <a:pt x="2842" y="1638"/>
                        <a:pt x="2596" y="1768"/>
                        <a:pt x="2465" y="2002"/>
                      </a:cubicBezTo>
                      <a:lnTo>
                        <a:pt x="2465" y="2002"/>
                      </a:lnTo>
                      <a:cubicBezTo>
                        <a:pt x="2570" y="1743"/>
                        <a:pt x="2659" y="1478"/>
                        <a:pt x="2729" y="1206"/>
                      </a:cubicBezTo>
                      <a:cubicBezTo>
                        <a:pt x="2835" y="383"/>
                        <a:pt x="2278" y="1"/>
                        <a:pt x="16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1" name="Google Shape;2110;p44">
                  <a:extLst>
                    <a:ext uri="{FF2B5EF4-FFF2-40B4-BE49-F238E27FC236}">
                      <a16:creationId xmlns:a16="http://schemas.microsoft.com/office/drawing/2014/main" id="{02A41993-CD6C-6E80-0C64-A2F0F29446A9}"/>
                    </a:ext>
                  </a:extLst>
                </p:cNvPr>
                <p:cNvSpPr/>
                <p:nvPr/>
              </p:nvSpPr>
              <p:spPr>
                <a:xfrm>
                  <a:off x="552082" y="1451524"/>
                  <a:ext cx="245659" cy="333244"/>
                </a:xfrm>
                <a:custGeom>
                  <a:avLst/>
                  <a:gdLst/>
                  <a:ahLst/>
                  <a:cxnLst/>
                  <a:rect l="l" t="t" r="r" b="b"/>
                  <a:pathLst>
                    <a:path w="4095" h="5555" extrusionOk="0">
                      <a:moveTo>
                        <a:pt x="1690" y="1"/>
                      </a:moveTo>
                      <a:lnTo>
                        <a:pt x="1690" y="3"/>
                      </a:lnTo>
                      <a:cubicBezTo>
                        <a:pt x="1618" y="3"/>
                        <a:pt x="1545" y="10"/>
                        <a:pt x="1475" y="22"/>
                      </a:cubicBezTo>
                      <a:cubicBezTo>
                        <a:pt x="1795" y="52"/>
                        <a:pt x="2075" y="248"/>
                        <a:pt x="2213" y="540"/>
                      </a:cubicBezTo>
                      <a:cubicBezTo>
                        <a:pt x="2332" y="846"/>
                        <a:pt x="2286" y="1194"/>
                        <a:pt x="2092" y="1457"/>
                      </a:cubicBezTo>
                      <a:cubicBezTo>
                        <a:pt x="2029" y="1012"/>
                        <a:pt x="1749" y="626"/>
                        <a:pt x="1342" y="430"/>
                      </a:cubicBezTo>
                      <a:cubicBezTo>
                        <a:pt x="1178" y="367"/>
                        <a:pt x="1006" y="336"/>
                        <a:pt x="835" y="336"/>
                      </a:cubicBezTo>
                      <a:cubicBezTo>
                        <a:pt x="555" y="336"/>
                        <a:pt x="276" y="419"/>
                        <a:pt x="37" y="580"/>
                      </a:cubicBezTo>
                      <a:cubicBezTo>
                        <a:pt x="329" y="713"/>
                        <a:pt x="516" y="1000"/>
                        <a:pt x="523" y="1320"/>
                      </a:cubicBezTo>
                      <a:cubicBezTo>
                        <a:pt x="388" y="1154"/>
                        <a:pt x="205" y="1037"/>
                        <a:pt x="0" y="986"/>
                      </a:cubicBezTo>
                      <a:lnTo>
                        <a:pt x="0" y="986"/>
                      </a:lnTo>
                      <a:cubicBezTo>
                        <a:pt x="257" y="1327"/>
                        <a:pt x="395" y="1745"/>
                        <a:pt x="397" y="2172"/>
                      </a:cubicBezTo>
                      <a:cubicBezTo>
                        <a:pt x="397" y="2230"/>
                        <a:pt x="392" y="2289"/>
                        <a:pt x="388" y="2347"/>
                      </a:cubicBezTo>
                      <a:cubicBezTo>
                        <a:pt x="371" y="2830"/>
                        <a:pt x="215" y="3299"/>
                        <a:pt x="187" y="3785"/>
                      </a:cubicBezTo>
                      <a:cubicBezTo>
                        <a:pt x="184" y="3825"/>
                        <a:pt x="184" y="3867"/>
                        <a:pt x="184" y="3906"/>
                      </a:cubicBezTo>
                      <a:cubicBezTo>
                        <a:pt x="184" y="4941"/>
                        <a:pt x="932" y="5517"/>
                        <a:pt x="1356" y="5555"/>
                      </a:cubicBezTo>
                      <a:lnTo>
                        <a:pt x="1394" y="5555"/>
                      </a:lnTo>
                      <a:cubicBezTo>
                        <a:pt x="1833" y="5555"/>
                        <a:pt x="2255" y="5393"/>
                        <a:pt x="2584" y="5102"/>
                      </a:cubicBezTo>
                      <a:cubicBezTo>
                        <a:pt x="3100" y="4735"/>
                        <a:pt x="3520" y="4252"/>
                        <a:pt x="3810" y="3687"/>
                      </a:cubicBezTo>
                      <a:cubicBezTo>
                        <a:pt x="4095" y="3108"/>
                        <a:pt x="4032" y="2417"/>
                        <a:pt x="3644" y="1899"/>
                      </a:cubicBezTo>
                      <a:lnTo>
                        <a:pt x="3614" y="1866"/>
                      </a:lnTo>
                      <a:cubicBezTo>
                        <a:pt x="3527" y="1773"/>
                        <a:pt x="3415" y="1703"/>
                        <a:pt x="3292" y="1665"/>
                      </a:cubicBezTo>
                      <a:cubicBezTo>
                        <a:pt x="3226" y="1647"/>
                        <a:pt x="3156" y="1637"/>
                        <a:pt x="3089" y="1637"/>
                      </a:cubicBezTo>
                      <a:cubicBezTo>
                        <a:pt x="2829" y="1637"/>
                        <a:pt x="2591" y="1777"/>
                        <a:pt x="2465" y="2001"/>
                      </a:cubicBezTo>
                      <a:cubicBezTo>
                        <a:pt x="2570" y="1742"/>
                        <a:pt x="2659" y="1479"/>
                        <a:pt x="2727" y="1208"/>
                      </a:cubicBezTo>
                      <a:cubicBezTo>
                        <a:pt x="2736" y="1142"/>
                        <a:pt x="2741" y="1075"/>
                        <a:pt x="2741" y="1009"/>
                      </a:cubicBezTo>
                      <a:cubicBezTo>
                        <a:pt x="2741" y="323"/>
                        <a:pt x="2230" y="1"/>
                        <a:pt x="1690"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2" name="Google Shape;2111;p44">
                  <a:extLst>
                    <a:ext uri="{FF2B5EF4-FFF2-40B4-BE49-F238E27FC236}">
                      <a16:creationId xmlns:a16="http://schemas.microsoft.com/office/drawing/2014/main" id="{8B37D433-85A2-F1D1-E89A-7AB9CC3A8A3B}"/>
                    </a:ext>
                  </a:extLst>
                </p:cNvPr>
                <p:cNvSpPr/>
                <p:nvPr/>
              </p:nvSpPr>
              <p:spPr>
                <a:xfrm>
                  <a:off x="1130985" y="2255867"/>
                  <a:ext cx="441766" cy="971658"/>
                </a:xfrm>
                <a:custGeom>
                  <a:avLst/>
                  <a:gdLst/>
                  <a:ahLst/>
                  <a:cxnLst/>
                  <a:rect l="l" t="t" r="r" b="b"/>
                  <a:pathLst>
                    <a:path w="7364" h="16197" extrusionOk="0">
                      <a:moveTo>
                        <a:pt x="1217" y="1"/>
                      </a:moveTo>
                      <a:cubicBezTo>
                        <a:pt x="1159" y="1"/>
                        <a:pt x="1101" y="5"/>
                        <a:pt x="1042" y="14"/>
                      </a:cubicBezTo>
                      <a:cubicBezTo>
                        <a:pt x="430" y="107"/>
                        <a:pt x="1" y="670"/>
                        <a:pt x="73" y="1284"/>
                      </a:cubicBezTo>
                      <a:lnTo>
                        <a:pt x="55" y="1270"/>
                      </a:lnTo>
                      <a:lnTo>
                        <a:pt x="55" y="1270"/>
                      </a:lnTo>
                      <a:cubicBezTo>
                        <a:pt x="239" y="2600"/>
                        <a:pt x="479" y="3901"/>
                        <a:pt x="755" y="5210"/>
                      </a:cubicBezTo>
                      <a:cubicBezTo>
                        <a:pt x="1030" y="6520"/>
                        <a:pt x="1346" y="7816"/>
                        <a:pt x="1740" y="9111"/>
                      </a:cubicBezTo>
                      <a:lnTo>
                        <a:pt x="1810" y="9354"/>
                      </a:lnTo>
                      <a:lnTo>
                        <a:pt x="1904" y="9637"/>
                      </a:lnTo>
                      <a:cubicBezTo>
                        <a:pt x="1967" y="9816"/>
                        <a:pt x="2034" y="9987"/>
                        <a:pt x="2109" y="10157"/>
                      </a:cubicBezTo>
                      <a:cubicBezTo>
                        <a:pt x="2254" y="10496"/>
                        <a:pt x="2429" y="10816"/>
                        <a:pt x="2585" y="11124"/>
                      </a:cubicBezTo>
                      <a:cubicBezTo>
                        <a:pt x="2926" y="11724"/>
                        <a:pt x="3295" y="12305"/>
                        <a:pt x="3692" y="12868"/>
                      </a:cubicBezTo>
                      <a:cubicBezTo>
                        <a:pt x="4476" y="13970"/>
                        <a:pt x="5340" y="15008"/>
                        <a:pt x="6278" y="15982"/>
                      </a:cubicBezTo>
                      <a:cubicBezTo>
                        <a:pt x="6390" y="16123"/>
                        <a:pt x="6555" y="16197"/>
                        <a:pt x="6723" y="16197"/>
                      </a:cubicBezTo>
                      <a:cubicBezTo>
                        <a:pt x="6847" y="16197"/>
                        <a:pt x="6972" y="16156"/>
                        <a:pt x="7077" y="16073"/>
                      </a:cubicBezTo>
                      <a:cubicBezTo>
                        <a:pt x="7322" y="15879"/>
                        <a:pt x="7364" y="15522"/>
                        <a:pt x="7170" y="15277"/>
                      </a:cubicBezTo>
                      <a:cubicBezTo>
                        <a:pt x="6477" y="14189"/>
                        <a:pt x="5793" y="13071"/>
                        <a:pt x="5188" y="11955"/>
                      </a:cubicBezTo>
                      <a:cubicBezTo>
                        <a:pt x="4880" y="11390"/>
                        <a:pt x="4595" y="10823"/>
                        <a:pt x="4341" y="10258"/>
                      </a:cubicBezTo>
                      <a:cubicBezTo>
                        <a:pt x="4219" y="9975"/>
                        <a:pt x="4105" y="9690"/>
                        <a:pt x="4009" y="9408"/>
                      </a:cubicBezTo>
                      <a:cubicBezTo>
                        <a:pt x="3960" y="9273"/>
                        <a:pt x="3923" y="9125"/>
                        <a:pt x="3883" y="8999"/>
                      </a:cubicBezTo>
                      <a:lnTo>
                        <a:pt x="3832" y="8799"/>
                      </a:lnTo>
                      <a:lnTo>
                        <a:pt x="3778" y="8574"/>
                      </a:lnTo>
                      <a:cubicBezTo>
                        <a:pt x="3496" y="7326"/>
                        <a:pt x="3246" y="6051"/>
                        <a:pt x="3005" y="4776"/>
                      </a:cubicBezTo>
                      <a:cubicBezTo>
                        <a:pt x="2765" y="3499"/>
                        <a:pt x="2557" y="2208"/>
                        <a:pt x="2349" y="936"/>
                      </a:cubicBezTo>
                      <a:cubicBezTo>
                        <a:pt x="2244" y="387"/>
                        <a:pt x="1762" y="1"/>
                        <a:pt x="1217" y="1"/>
                      </a:cubicBez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3" name="Google Shape;2112;p44">
                  <a:extLst>
                    <a:ext uri="{FF2B5EF4-FFF2-40B4-BE49-F238E27FC236}">
                      <a16:creationId xmlns:a16="http://schemas.microsoft.com/office/drawing/2014/main" id="{5D6B82A4-3EF2-A833-591E-481700AFD714}"/>
                    </a:ext>
                  </a:extLst>
                </p:cNvPr>
                <p:cNvSpPr/>
                <p:nvPr/>
              </p:nvSpPr>
              <p:spPr>
                <a:xfrm>
                  <a:off x="1479286" y="3156493"/>
                  <a:ext cx="155674" cy="124419"/>
                </a:xfrm>
                <a:custGeom>
                  <a:avLst/>
                  <a:gdLst/>
                  <a:ahLst/>
                  <a:cxnLst/>
                  <a:rect l="l" t="t" r="r" b="b"/>
                  <a:pathLst>
                    <a:path w="2595" h="2074" extrusionOk="0">
                      <a:moveTo>
                        <a:pt x="1028" y="0"/>
                      </a:moveTo>
                      <a:lnTo>
                        <a:pt x="171" y="308"/>
                      </a:lnTo>
                      <a:cubicBezTo>
                        <a:pt x="1" y="1226"/>
                        <a:pt x="736" y="2073"/>
                        <a:pt x="736" y="2073"/>
                      </a:cubicBezTo>
                      <a:lnTo>
                        <a:pt x="2594" y="1002"/>
                      </a:lnTo>
                      <a:lnTo>
                        <a:pt x="1028" y="0"/>
                      </a:ln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4" name="Google Shape;2113;p44">
                  <a:extLst>
                    <a:ext uri="{FF2B5EF4-FFF2-40B4-BE49-F238E27FC236}">
                      <a16:creationId xmlns:a16="http://schemas.microsoft.com/office/drawing/2014/main" id="{2F24EC77-13FF-63FD-F75C-3000D362C11C}"/>
                    </a:ext>
                  </a:extLst>
                </p:cNvPr>
                <p:cNvSpPr/>
                <p:nvPr/>
              </p:nvSpPr>
              <p:spPr>
                <a:xfrm>
                  <a:off x="1523438" y="3216543"/>
                  <a:ext cx="135037" cy="126339"/>
                </a:xfrm>
                <a:custGeom>
                  <a:avLst/>
                  <a:gdLst/>
                  <a:ahLst/>
                  <a:cxnLst/>
                  <a:rect l="l" t="t" r="r" b="b"/>
                  <a:pathLst>
                    <a:path w="2251" h="2106" extrusionOk="0">
                      <a:moveTo>
                        <a:pt x="1858" y="1"/>
                      </a:moveTo>
                      <a:lnTo>
                        <a:pt x="0" y="1072"/>
                      </a:lnTo>
                      <a:lnTo>
                        <a:pt x="458" y="1875"/>
                      </a:lnTo>
                      <a:cubicBezTo>
                        <a:pt x="542" y="2020"/>
                        <a:pt x="696" y="2105"/>
                        <a:pt x="858" y="2105"/>
                      </a:cubicBezTo>
                      <a:cubicBezTo>
                        <a:pt x="897" y="2105"/>
                        <a:pt x="937" y="2100"/>
                        <a:pt x="976" y="2090"/>
                      </a:cubicBezTo>
                      <a:lnTo>
                        <a:pt x="1858" y="1856"/>
                      </a:lnTo>
                      <a:cubicBezTo>
                        <a:pt x="2104" y="1791"/>
                        <a:pt x="2251" y="1541"/>
                        <a:pt x="2188" y="1296"/>
                      </a:cubicBezTo>
                      <a:lnTo>
                        <a:pt x="1858" y="1"/>
                      </a:ln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5" name="Google Shape;2114;p44">
                  <a:extLst>
                    <a:ext uri="{FF2B5EF4-FFF2-40B4-BE49-F238E27FC236}">
                      <a16:creationId xmlns:a16="http://schemas.microsoft.com/office/drawing/2014/main" id="{B9D6DA6F-2132-B4A4-8EC1-88FFD9639B97}"/>
                    </a:ext>
                  </a:extLst>
                </p:cNvPr>
                <p:cNvSpPr/>
                <p:nvPr/>
              </p:nvSpPr>
              <p:spPr>
                <a:xfrm>
                  <a:off x="1078014" y="2235290"/>
                  <a:ext cx="273074" cy="410092"/>
                </a:xfrm>
                <a:custGeom>
                  <a:avLst/>
                  <a:gdLst/>
                  <a:ahLst/>
                  <a:cxnLst/>
                  <a:rect l="l" t="t" r="r" b="b"/>
                  <a:pathLst>
                    <a:path w="4552" h="6836" extrusionOk="0">
                      <a:moveTo>
                        <a:pt x="1921" y="0"/>
                      </a:moveTo>
                      <a:cubicBezTo>
                        <a:pt x="955" y="0"/>
                        <a:pt x="0" y="658"/>
                        <a:pt x="284" y="1603"/>
                      </a:cubicBezTo>
                      <a:cubicBezTo>
                        <a:pt x="671" y="2901"/>
                        <a:pt x="1587" y="6835"/>
                        <a:pt x="1587" y="6835"/>
                      </a:cubicBezTo>
                      <a:lnTo>
                        <a:pt x="4551" y="4078"/>
                      </a:lnTo>
                      <a:cubicBezTo>
                        <a:pt x="4551" y="4078"/>
                        <a:pt x="3499" y="382"/>
                        <a:pt x="3080" y="382"/>
                      </a:cubicBezTo>
                      <a:cubicBezTo>
                        <a:pt x="3074" y="382"/>
                        <a:pt x="3068" y="383"/>
                        <a:pt x="3062" y="385"/>
                      </a:cubicBezTo>
                      <a:cubicBezTo>
                        <a:pt x="2742" y="119"/>
                        <a:pt x="2331" y="0"/>
                        <a:pt x="1921" y="0"/>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6" name="Google Shape;2115;p44">
                  <a:extLst>
                    <a:ext uri="{FF2B5EF4-FFF2-40B4-BE49-F238E27FC236}">
                      <a16:creationId xmlns:a16="http://schemas.microsoft.com/office/drawing/2014/main" id="{986E98AE-B2A7-161A-EF91-DBB3E8C0A1BF}"/>
                    </a:ext>
                  </a:extLst>
                </p:cNvPr>
                <p:cNvSpPr/>
                <p:nvPr/>
              </p:nvSpPr>
              <p:spPr>
                <a:xfrm>
                  <a:off x="476555" y="2205056"/>
                  <a:ext cx="814184" cy="1345996"/>
                </a:xfrm>
                <a:custGeom>
                  <a:avLst/>
                  <a:gdLst/>
                  <a:ahLst/>
                  <a:cxnLst/>
                  <a:rect l="l" t="t" r="r" b="b"/>
                  <a:pathLst>
                    <a:path w="13572" h="22437" extrusionOk="0">
                      <a:moveTo>
                        <a:pt x="7523" y="1"/>
                      </a:moveTo>
                      <a:cubicBezTo>
                        <a:pt x="6794" y="1"/>
                        <a:pt x="6066" y="28"/>
                        <a:pt x="5340" y="83"/>
                      </a:cubicBezTo>
                      <a:cubicBezTo>
                        <a:pt x="4721" y="114"/>
                        <a:pt x="4114" y="179"/>
                        <a:pt x="3568" y="254"/>
                      </a:cubicBezTo>
                      <a:cubicBezTo>
                        <a:pt x="3510" y="261"/>
                        <a:pt x="3451" y="270"/>
                        <a:pt x="3393" y="282"/>
                      </a:cubicBezTo>
                      <a:cubicBezTo>
                        <a:pt x="2345" y="515"/>
                        <a:pt x="1682" y="1554"/>
                        <a:pt x="1913" y="2602"/>
                      </a:cubicBezTo>
                      <a:cubicBezTo>
                        <a:pt x="2924" y="7152"/>
                        <a:pt x="3178" y="9522"/>
                        <a:pt x="3178" y="11849"/>
                      </a:cubicBezTo>
                      <a:cubicBezTo>
                        <a:pt x="3180" y="12622"/>
                        <a:pt x="430" y="16007"/>
                        <a:pt x="1" y="21610"/>
                      </a:cubicBezTo>
                      <a:lnTo>
                        <a:pt x="13058" y="22436"/>
                      </a:lnTo>
                      <a:cubicBezTo>
                        <a:pt x="13027" y="20366"/>
                        <a:pt x="12890" y="18297"/>
                        <a:pt x="12647" y="16243"/>
                      </a:cubicBezTo>
                      <a:cubicBezTo>
                        <a:pt x="12292" y="13740"/>
                        <a:pt x="12364" y="12543"/>
                        <a:pt x="12409" y="12179"/>
                      </a:cubicBezTo>
                      <a:cubicBezTo>
                        <a:pt x="12766" y="9319"/>
                        <a:pt x="13571" y="6078"/>
                        <a:pt x="13541" y="1923"/>
                      </a:cubicBezTo>
                      <a:lnTo>
                        <a:pt x="13543" y="1923"/>
                      </a:lnTo>
                      <a:cubicBezTo>
                        <a:pt x="13522" y="1183"/>
                        <a:pt x="12978" y="560"/>
                        <a:pt x="12248" y="441"/>
                      </a:cubicBezTo>
                      <a:cubicBezTo>
                        <a:pt x="11503" y="315"/>
                        <a:pt x="10459" y="156"/>
                        <a:pt x="9488" y="67"/>
                      </a:cubicBezTo>
                      <a:cubicBezTo>
                        <a:pt x="8834" y="23"/>
                        <a:pt x="8178" y="1"/>
                        <a:pt x="7523" y="1"/>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7" name="Google Shape;2116;p44">
                  <a:extLst>
                    <a:ext uri="{FF2B5EF4-FFF2-40B4-BE49-F238E27FC236}">
                      <a16:creationId xmlns:a16="http://schemas.microsoft.com/office/drawing/2014/main" id="{472288F0-A9D8-C614-0FD8-900C078470F3}"/>
                    </a:ext>
                  </a:extLst>
                </p:cNvPr>
                <p:cNvSpPr/>
                <p:nvPr/>
              </p:nvSpPr>
              <p:spPr>
                <a:xfrm>
                  <a:off x="751069" y="2497506"/>
                  <a:ext cx="203666" cy="105162"/>
                </a:xfrm>
                <a:custGeom>
                  <a:avLst/>
                  <a:gdLst/>
                  <a:ahLst/>
                  <a:cxnLst/>
                  <a:rect l="l" t="t" r="r" b="b"/>
                  <a:pathLst>
                    <a:path w="3395" h="1753" extrusionOk="0">
                      <a:moveTo>
                        <a:pt x="187" y="0"/>
                      </a:moveTo>
                      <a:cubicBezTo>
                        <a:pt x="91" y="0"/>
                        <a:pt x="9" y="75"/>
                        <a:pt x="0" y="174"/>
                      </a:cubicBezTo>
                      <a:lnTo>
                        <a:pt x="0" y="207"/>
                      </a:lnTo>
                      <a:lnTo>
                        <a:pt x="133" y="1523"/>
                      </a:lnTo>
                      <a:cubicBezTo>
                        <a:pt x="159" y="1640"/>
                        <a:pt x="260" y="1722"/>
                        <a:pt x="379" y="1726"/>
                      </a:cubicBezTo>
                      <a:lnTo>
                        <a:pt x="3189" y="1752"/>
                      </a:lnTo>
                      <a:cubicBezTo>
                        <a:pt x="3194" y="1752"/>
                        <a:pt x="3198" y="1753"/>
                        <a:pt x="3202" y="1753"/>
                      </a:cubicBezTo>
                      <a:cubicBezTo>
                        <a:pt x="3302" y="1753"/>
                        <a:pt x="3386" y="1675"/>
                        <a:pt x="3395" y="1575"/>
                      </a:cubicBezTo>
                      <a:lnTo>
                        <a:pt x="3395" y="1556"/>
                      </a:lnTo>
                      <a:lnTo>
                        <a:pt x="3262" y="242"/>
                      </a:lnTo>
                      <a:cubicBezTo>
                        <a:pt x="3241" y="118"/>
                        <a:pt x="3136" y="29"/>
                        <a:pt x="3012" y="29"/>
                      </a:cubicBezTo>
                      <a:lnTo>
                        <a:pt x="203" y="1"/>
                      </a:lnTo>
                      <a:cubicBezTo>
                        <a:pt x="198" y="1"/>
                        <a:pt x="192" y="0"/>
                        <a:pt x="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8" name="Google Shape;2117;p44">
                  <a:extLst>
                    <a:ext uri="{FF2B5EF4-FFF2-40B4-BE49-F238E27FC236}">
                      <a16:creationId xmlns:a16="http://schemas.microsoft.com/office/drawing/2014/main" id="{6F0F6672-BB54-C8CF-88A6-1CA3D73D2F39}"/>
                    </a:ext>
                  </a:extLst>
                </p:cNvPr>
                <p:cNvSpPr/>
                <p:nvPr/>
              </p:nvSpPr>
              <p:spPr>
                <a:xfrm>
                  <a:off x="796421" y="2210755"/>
                  <a:ext cx="321486" cy="218244"/>
                </a:xfrm>
                <a:custGeom>
                  <a:avLst/>
                  <a:gdLst/>
                  <a:ahLst/>
                  <a:cxnLst/>
                  <a:rect l="l" t="t" r="r" b="b"/>
                  <a:pathLst>
                    <a:path w="5359" h="3638" extrusionOk="0">
                      <a:moveTo>
                        <a:pt x="1" y="0"/>
                      </a:moveTo>
                      <a:cubicBezTo>
                        <a:pt x="1394" y="1144"/>
                        <a:pt x="2730" y="2358"/>
                        <a:pt x="4000" y="3637"/>
                      </a:cubicBezTo>
                      <a:cubicBezTo>
                        <a:pt x="5358" y="1466"/>
                        <a:pt x="4539" y="367"/>
                        <a:pt x="4240" y="70"/>
                      </a:cubicBezTo>
                      <a:lnTo>
                        <a:pt x="4240" y="70"/>
                      </a:lnTo>
                      <a:cubicBezTo>
                        <a:pt x="4404" y="311"/>
                        <a:pt x="4695" y="1027"/>
                        <a:pt x="3878" y="2470"/>
                      </a:cubicBezTo>
                      <a:cubicBezTo>
                        <a:pt x="2748" y="1427"/>
                        <a:pt x="1446" y="591"/>
                        <a:pt x="26" y="0"/>
                      </a:cubicBezTo>
                      <a:close/>
                    </a:path>
                  </a:pathLst>
                </a:custGeom>
                <a:solidFill>
                  <a:srgbClr val="A0BD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9" name="Google Shape;2118;p44">
                  <a:extLst>
                    <a:ext uri="{FF2B5EF4-FFF2-40B4-BE49-F238E27FC236}">
                      <a16:creationId xmlns:a16="http://schemas.microsoft.com/office/drawing/2014/main" id="{11C2FCF4-B715-BEA6-BF72-05F2A18EFAC5}"/>
                    </a:ext>
                  </a:extLst>
                </p:cNvPr>
                <p:cNvSpPr/>
                <p:nvPr/>
              </p:nvSpPr>
              <p:spPr>
                <a:xfrm>
                  <a:off x="710756" y="3025535"/>
                  <a:ext cx="31555" cy="67909"/>
                </a:xfrm>
                <a:custGeom>
                  <a:avLst/>
                  <a:gdLst/>
                  <a:ahLst/>
                  <a:cxnLst/>
                  <a:rect l="l" t="t" r="r" b="b"/>
                  <a:pathLst>
                    <a:path w="526" h="1132" extrusionOk="0">
                      <a:moveTo>
                        <a:pt x="203" y="0"/>
                      </a:moveTo>
                      <a:cubicBezTo>
                        <a:pt x="159" y="0"/>
                        <a:pt x="112" y="26"/>
                        <a:pt x="112" y="54"/>
                      </a:cubicBezTo>
                      <a:lnTo>
                        <a:pt x="2" y="1076"/>
                      </a:lnTo>
                      <a:cubicBezTo>
                        <a:pt x="0" y="1102"/>
                        <a:pt x="37" y="1130"/>
                        <a:pt x="84" y="1130"/>
                      </a:cubicBezTo>
                      <a:lnTo>
                        <a:pt x="320" y="1130"/>
                      </a:lnTo>
                      <a:cubicBezTo>
                        <a:pt x="325" y="1131"/>
                        <a:pt x="330" y="1131"/>
                        <a:pt x="335" y="1131"/>
                      </a:cubicBezTo>
                      <a:cubicBezTo>
                        <a:pt x="371" y="1131"/>
                        <a:pt x="403" y="1109"/>
                        <a:pt x="416" y="1076"/>
                      </a:cubicBezTo>
                      <a:lnTo>
                        <a:pt x="523" y="54"/>
                      </a:lnTo>
                      <a:cubicBezTo>
                        <a:pt x="525" y="24"/>
                        <a:pt x="490" y="0"/>
                        <a:pt x="444" y="0"/>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0" name="Google Shape;2119;p44">
                  <a:extLst>
                    <a:ext uri="{FF2B5EF4-FFF2-40B4-BE49-F238E27FC236}">
                      <a16:creationId xmlns:a16="http://schemas.microsoft.com/office/drawing/2014/main" id="{736FB4CD-E195-1623-4457-0F24D5CDB38B}"/>
                    </a:ext>
                  </a:extLst>
                </p:cNvPr>
                <p:cNvSpPr/>
                <p:nvPr/>
              </p:nvSpPr>
              <p:spPr>
                <a:xfrm>
                  <a:off x="1153541" y="3025535"/>
                  <a:ext cx="31615" cy="67849"/>
                </a:xfrm>
                <a:custGeom>
                  <a:avLst/>
                  <a:gdLst/>
                  <a:ahLst/>
                  <a:cxnLst/>
                  <a:rect l="l" t="t" r="r" b="b"/>
                  <a:pathLst>
                    <a:path w="527" h="1131" extrusionOk="0">
                      <a:moveTo>
                        <a:pt x="202" y="0"/>
                      </a:moveTo>
                      <a:cubicBezTo>
                        <a:pt x="155" y="3"/>
                        <a:pt x="113" y="26"/>
                        <a:pt x="113" y="54"/>
                      </a:cubicBezTo>
                      <a:lnTo>
                        <a:pt x="3" y="1076"/>
                      </a:lnTo>
                      <a:cubicBezTo>
                        <a:pt x="1" y="1105"/>
                        <a:pt x="36" y="1130"/>
                        <a:pt x="85" y="1130"/>
                      </a:cubicBezTo>
                      <a:lnTo>
                        <a:pt x="321" y="1130"/>
                      </a:lnTo>
                      <a:cubicBezTo>
                        <a:pt x="324" y="1131"/>
                        <a:pt x="327" y="1131"/>
                        <a:pt x="330" y="1131"/>
                      </a:cubicBezTo>
                      <a:cubicBezTo>
                        <a:pt x="368" y="1131"/>
                        <a:pt x="401" y="1106"/>
                        <a:pt x="414" y="1072"/>
                      </a:cubicBezTo>
                      <a:lnTo>
                        <a:pt x="519" y="54"/>
                      </a:lnTo>
                      <a:cubicBezTo>
                        <a:pt x="526" y="21"/>
                        <a:pt x="486" y="0"/>
                        <a:pt x="442" y="0"/>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1" name="Google Shape;2120;p44">
                  <a:extLst>
                    <a:ext uri="{FF2B5EF4-FFF2-40B4-BE49-F238E27FC236}">
                      <a16:creationId xmlns:a16="http://schemas.microsoft.com/office/drawing/2014/main" id="{1483FD6A-7F5E-2D03-1429-56372A5959DE}"/>
                    </a:ext>
                  </a:extLst>
                </p:cNvPr>
                <p:cNvSpPr/>
                <p:nvPr/>
              </p:nvSpPr>
              <p:spPr>
                <a:xfrm>
                  <a:off x="932298" y="3025356"/>
                  <a:ext cx="31675" cy="68029"/>
                </a:xfrm>
                <a:custGeom>
                  <a:avLst/>
                  <a:gdLst/>
                  <a:ahLst/>
                  <a:cxnLst/>
                  <a:rect l="l" t="t" r="r" b="b"/>
                  <a:pathLst>
                    <a:path w="528" h="1134" extrusionOk="0">
                      <a:moveTo>
                        <a:pt x="200" y="1"/>
                      </a:moveTo>
                      <a:cubicBezTo>
                        <a:pt x="155" y="1"/>
                        <a:pt x="112" y="25"/>
                        <a:pt x="112" y="52"/>
                      </a:cubicBezTo>
                      <a:lnTo>
                        <a:pt x="3" y="1077"/>
                      </a:lnTo>
                      <a:cubicBezTo>
                        <a:pt x="0" y="1110"/>
                        <a:pt x="40" y="1133"/>
                        <a:pt x="84" y="1133"/>
                      </a:cubicBezTo>
                      <a:lnTo>
                        <a:pt x="327" y="1133"/>
                      </a:lnTo>
                      <a:cubicBezTo>
                        <a:pt x="374" y="1133"/>
                        <a:pt x="413" y="1108"/>
                        <a:pt x="418" y="1084"/>
                      </a:cubicBezTo>
                      <a:lnTo>
                        <a:pt x="526" y="57"/>
                      </a:lnTo>
                      <a:cubicBezTo>
                        <a:pt x="528" y="29"/>
                        <a:pt x="493" y="1"/>
                        <a:pt x="446" y="1"/>
                      </a:cubicBezTo>
                      <a:lnTo>
                        <a:pt x="206" y="1"/>
                      </a:lnTo>
                      <a:cubicBezTo>
                        <a:pt x="204" y="1"/>
                        <a:pt x="202" y="1"/>
                        <a:pt x="200" y="1"/>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2" name="Google Shape;2121;p44">
                  <a:extLst>
                    <a:ext uri="{FF2B5EF4-FFF2-40B4-BE49-F238E27FC236}">
                      <a16:creationId xmlns:a16="http://schemas.microsoft.com/office/drawing/2014/main" id="{B4D971A7-DCED-108A-7719-24FF30BE28B9}"/>
                    </a:ext>
                  </a:extLst>
                </p:cNvPr>
                <p:cNvSpPr/>
                <p:nvPr/>
              </p:nvSpPr>
              <p:spPr>
                <a:xfrm>
                  <a:off x="760607" y="2753302"/>
                  <a:ext cx="481780" cy="556587"/>
                </a:xfrm>
                <a:custGeom>
                  <a:avLst/>
                  <a:gdLst/>
                  <a:ahLst/>
                  <a:cxnLst/>
                  <a:rect l="l" t="t" r="r" b="b"/>
                  <a:pathLst>
                    <a:path w="8031" h="9278" extrusionOk="0">
                      <a:moveTo>
                        <a:pt x="2543" y="1"/>
                      </a:moveTo>
                      <a:cubicBezTo>
                        <a:pt x="2367" y="1"/>
                        <a:pt x="2208" y="114"/>
                        <a:pt x="2155" y="287"/>
                      </a:cubicBezTo>
                      <a:lnTo>
                        <a:pt x="58" y="8019"/>
                      </a:lnTo>
                      <a:cubicBezTo>
                        <a:pt x="0" y="8203"/>
                        <a:pt x="119" y="8395"/>
                        <a:pt x="311" y="8425"/>
                      </a:cubicBezTo>
                      <a:lnTo>
                        <a:pt x="5430" y="9273"/>
                      </a:lnTo>
                      <a:cubicBezTo>
                        <a:pt x="5451" y="9276"/>
                        <a:pt x="5472" y="9277"/>
                        <a:pt x="5492" y="9277"/>
                      </a:cubicBezTo>
                      <a:cubicBezTo>
                        <a:pt x="5667" y="9277"/>
                        <a:pt x="5826" y="9164"/>
                        <a:pt x="5878" y="8990"/>
                      </a:cubicBezTo>
                      <a:lnTo>
                        <a:pt x="7979" y="1256"/>
                      </a:lnTo>
                      <a:cubicBezTo>
                        <a:pt x="8031" y="1093"/>
                        <a:pt x="7937" y="915"/>
                        <a:pt x="7772" y="864"/>
                      </a:cubicBezTo>
                      <a:cubicBezTo>
                        <a:pt x="7755" y="859"/>
                        <a:pt x="7739" y="854"/>
                        <a:pt x="7720" y="852"/>
                      </a:cubicBezTo>
                      <a:lnTo>
                        <a:pt x="2601" y="5"/>
                      </a:lnTo>
                      <a:cubicBezTo>
                        <a:pt x="2581" y="2"/>
                        <a:pt x="2562" y="1"/>
                        <a:pt x="2543"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3" name="Google Shape;2122;p44">
                  <a:extLst>
                    <a:ext uri="{FF2B5EF4-FFF2-40B4-BE49-F238E27FC236}">
                      <a16:creationId xmlns:a16="http://schemas.microsoft.com/office/drawing/2014/main" id="{9523FF28-E48B-2FAE-A84C-86CBFD9F1CB6}"/>
                    </a:ext>
                  </a:extLst>
                </p:cNvPr>
                <p:cNvSpPr/>
                <p:nvPr/>
              </p:nvSpPr>
              <p:spPr>
                <a:xfrm>
                  <a:off x="1001167" y="2736865"/>
                  <a:ext cx="141936" cy="85666"/>
                </a:xfrm>
                <a:custGeom>
                  <a:avLst/>
                  <a:gdLst/>
                  <a:ahLst/>
                  <a:cxnLst/>
                  <a:rect l="l" t="t" r="r" b="b"/>
                  <a:pathLst>
                    <a:path w="2366" h="1428" extrusionOk="0">
                      <a:moveTo>
                        <a:pt x="258" y="1"/>
                      </a:moveTo>
                      <a:lnTo>
                        <a:pt x="64" y="711"/>
                      </a:lnTo>
                      <a:cubicBezTo>
                        <a:pt x="1" y="923"/>
                        <a:pt x="120" y="1145"/>
                        <a:pt x="330" y="1208"/>
                      </a:cubicBezTo>
                      <a:cubicBezTo>
                        <a:pt x="346" y="1212"/>
                        <a:pt x="365" y="1217"/>
                        <a:pt x="384" y="1219"/>
                      </a:cubicBezTo>
                      <a:lnTo>
                        <a:pt x="381" y="1222"/>
                      </a:lnTo>
                      <a:lnTo>
                        <a:pt x="1607" y="1423"/>
                      </a:lnTo>
                      <a:cubicBezTo>
                        <a:pt x="1631" y="1426"/>
                        <a:pt x="1655" y="1428"/>
                        <a:pt x="1679" y="1428"/>
                      </a:cubicBezTo>
                      <a:cubicBezTo>
                        <a:pt x="1906" y="1428"/>
                        <a:pt x="2109" y="1280"/>
                        <a:pt x="2174" y="1058"/>
                      </a:cubicBezTo>
                      <a:lnTo>
                        <a:pt x="2366" y="346"/>
                      </a:lnTo>
                      <a:lnTo>
                        <a:pt x="258"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4" name="Google Shape;2123;p44">
                  <a:extLst>
                    <a:ext uri="{FF2B5EF4-FFF2-40B4-BE49-F238E27FC236}">
                      <a16:creationId xmlns:a16="http://schemas.microsoft.com/office/drawing/2014/main" id="{DDC5DE5B-2DF7-9785-FB72-98970666F7FC}"/>
                    </a:ext>
                  </a:extLst>
                </p:cNvPr>
                <p:cNvSpPr/>
                <p:nvPr/>
              </p:nvSpPr>
              <p:spPr>
                <a:xfrm>
                  <a:off x="1001047" y="2736865"/>
                  <a:ext cx="142056" cy="85666"/>
                </a:xfrm>
                <a:custGeom>
                  <a:avLst/>
                  <a:gdLst/>
                  <a:ahLst/>
                  <a:cxnLst/>
                  <a:rect l="l" t="t" r="r" b="b"/>
                  <a:pathLst>
                    <a:path w="2368" h="1428" extrusionOk="0">
                      <a:moveTo>
                        <a:pt x="260" y="1"/>
                      </a:moveTo>
                      <a:lnTo>
                        <a:pt x="115" y="531"/>
                      </a:lnTo>
                      <a:lnTo>
                        <a:pt x="64" y="711"/>
                      </a:lnTo>
                      <a:cubicBezTo>
                        <a:pt x="0" y="923"/>
                        <a:pt x="120" y="1145"/>
                        <a:pt x="332" y="1208"/>
                      </a:cubicBezTo>
                      <a:cubicBezTo>
                        <a:pt x="348" y="1212"/>
                        <a:pt x="367" y="1217"/>
                        <a:pt x="383" y="1219"/>
                      </a:cubicBezTo>
                      <a:lnTo>
                        <a:pt x="1609" y="1420"/>
                      </a:lnTo>
                      <a:cubicBezTo>
                        <a:pt x="1635" y="1425"/>
                        <a:pt x="1660" y="1427"/>
                        <a:pt x="1684" y="1427"/>
                      </a:cubicBezTo>
                      <a:cubicBezTo>
                        <a:pt x="1912" y="1425"/>
                        <a:pt x="2111" y="1276"/>
                        <a:pt x="2176" y="1058"/>
                      </a:cubicBezTo>
                      <a:lnTo>
                        <a:pt x="2368" y="346"/>
                      </a:lnTo>
                      <a:lnTo>
                        <a:pt x="260" y="1"/>
                      </a:lnTo>
                      <a:close/>
                    </a:path>
                  </a:pathLst>
                </a:custGeom>
                <a:solidFill>
                  <a:srgbClr val="DBE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5" name="Google Shape;2124;p44">
                  <a:extLst>
                    <a:ext uri="{FF2B5EF4-FFF2-40B4-BE49-F238E27FC236}">
                      <a16:creationId xmlns:a16="http://schemas.microsoft.com/office/drawing/2014/main" id="{1DBD2E78-5E9C-C438-78F8-E1893519A679}"/>
                    </a:ext>
                  </a:extLst>
                </p:cNvPr>
                <p:cNvSpPr/>
                <p:nvPr/>
              </p:nvSpPr>
              <p:spPr>
                <a:xfrm>
                  <a:off x="747409" y="2753182"/>
                  <a:ext cx="170072" cy="507275"/>
                </a:xfrm>
                <a:custGeom>
                  <a:avLst/>
                  <a:gdLst/>
                  <a:ahLst/>
                  <a:cxnLst/>
                  <a:rect l="l" t="t" r="r" b="b"/>
                  <a:pathLst>
                    <a:path w="2835" h="8456" extrusionOk="0">
                      <a:moveTo>
                        <a:pt x="2536" y="0"/>
                      </a:moveTo>
                      <a:cubicBezTo>
                        <a:pt x="2359" y="0"/>
                        <a:pt x="2199" y="118"/>
                        <a:pt x="2151" y="291"/>
                      </a:cubicBezTo>
                      <a:lnTo>
                        <a:pt x="38" y="8007"/>
                      </a:lnTo>
                      <a:cubicBezTo>
                        <a:pt x="33" y="8023"/>
                        <a:pt x="29" y="8040"/>
                        <a:pt x="26" y="8056"/>
                      </a:cubicBezTo>
                      <a:cubicBezTo>
                        <a:pt x="1" y="8229"/>
                        <a:pt x="122" y="8390"/>
                        <a:pt x="295" y="8416"/>
                      </a:cubicBezTo>
                      <a:lnTo>
                        <a:pt x="535" y="8455"/>
                      </a:lnTo>
                      <a:cubicBezTo>
                        <a:pt x="521" y="8453"/>
                        <a:pt x="507" y="8448"/>
                        <a:pt x="493" y="8446"/>
                      </a:cubicBezTo>
                      <a:cubicBezTo>
                        <a:pt x="325" y="8395"/>
                        <a:pt x="227" y="8217"/>
                        <a:pt x="278" y="8047"/>
                      </a:cubicBezTo>
                      <a:lnTo>
                        <a:pt x="2387" y="327"/>
                      </a:lnTo>
                      <a:cubicBezTo>
                        <a:pt x="2439" y="155"/>
                        <a:pt x="2598" y="39"/>
                        <a:pt x="2774" y="39"/>
                      </a:cubicBezTo>
                      <a:cubicBezTo>
                        <a:pt x="2794" y="39"/>
                        <a:pt x="2814" y="41"/>
                        <a:pt x="2835" y="44"/>
                      </a:cubicBezTo>
                      <a:lnTo>
                        <a:pt x="2592" y="4"/>
                      </a:lnTo>
                      <a:cubicBezTo>
                        <a:pt x="2573" y="2"/>
                        <a:pt x="2554" y="0"/>
                        <a:pt x="25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6" name="Google Shape;2125;p44">
                  <a:extLst>
                    <a:ext uri="{FF2B5EF4-FFF2-40B4-BE49-F238E27FC236}">
                      <a16:creationId xmlns:a16="http://schemas.microsoft.com/office/drawing/2014/main" id="{D4E84309-F28D-0273-D159-9849FBEDDC72}"/>
                    </a:ext>
                  </a:extLst>
                </p:cNvPr>
                <p:cNvSpPr/>
                <p:nvPr/>
              </p:nvSpPr>
              <p:spPr>
                <a:xfrm>
                  <a:off x="748849" y="2753122"/>
                  <a:ext cx="168632" cy="507155"/>
                </a:xfrm>
                <a:custGeom>
                  <a:avLst/>
                  <a:gdLst/>
                  <a:ahLst/>
                  <a:cxnLst/>
                  <a:rect l="l" t="t" r="r" b="b"/>
                  <a:pathLst>
                    <a:path w="2811" h="8454" extrusionOk="0">
                      <a:moveTo>
                        <a:pt x="2514" y="1"/>
                      </a:moveTo>
                      <a:cubicBezTo>
                        <a:pt x="2335" y="1"/>
                        <a:pt x="2176" y="120"/>
                        <a:pt x="2127" y="292"/>
                      </a:cubicBezTo>
                      <a:lnTo>
                        <a:pt x="14" y="8008"/>
                      </a:lnTo>
                      <a:cubicBezTo>
                        <a:pt x="9" y="8024"/>
                        <a:pt x="5" y="8041"/>
                        <a:pt x="2" y="8057"/>
                      </a:cubicBezTo>
                      <a:cubicBezTo>
                        <a:pt x="0" y="8071"/>
                        <a:pt x="0" y="8087"/>
                        <a:pt x="0" y="8104"/>
                      </a:cubicBezTo>
                      <a:cubicBezTo>
                        <a:pt x="0" y="8260"/>
                        <a:pt x="114" y="8393"/>
                        <a:pt x="271" y="8417"/>
                      </a:cubicBezTo>
                      <a:lnTo>
                        <a:pt x="507" y="8454"/>
                      </a:lnTo>
                      <a:cubicBezTo>
                        <a:pt x="495" y="8452"/>
                        <a:pt x="481" y="8449"/>
                        <a:pt x="469" y="8445"/>
                      </a:cubicBezTo>
                      <a:cubicBezTo>
                        <a:pt x="299" y="8396"/>
                        <a:pt x="203" y="8216"/>
                        <a:pt x="254" y="8048"/>
                      </a:cubicBezTo>
                      <a:lnTo>
                        <a:pt x="2363" y="328"/>
                      </a:lnTo>
                      <a:cubicBezTo>
                        <a:pt x="2414" y="157"/>
                        <a:pt x="2573" y="40"/>
                        <a:pt x="2750" y="40"/>
                      </a:cubicBezTo>
                      <a:cubicBezTo>
                        <a:pt x="2771" y="40"/>
                        <a:pt x="2792" y="43"/>
                        <a:pt x="2811" y="45"/>
                      </a:cubicBezTo>
                      <a:lnTo>
                        <a:pt x="2638" y="15"/>
                      </a:lnTo>
                      <a:lnTo>
                        <a:pt x="2568" y="5"/>
                      </a:lnTo>
                      <a:cubicBezTo>
                        <a:pt x="2549" y="1"/>
                        <a:pt x="2531" y="1"/>
                        <a:pt x="2514" y="1"/>
                      </a:cubicBezTo>
                      <a:close/>
                    </a:path>
                  </a:pathLst>
                </a:custGeom>
                <a:solidFill>
                  <a:srgbClr val="DBE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7" name="Google Shape;2126;p44">
                  <a:extLst>
                    <a:ext uri="{FF2B5EF4-FFF2-40B4-BE49-F238E27FC236}">
                      <a16:creationId xmlns:a16="http://schemas.microsoft.com/office/drawing/2014/main" id="{67075F6F-3D6A-E6B3-761B-805AC6AC8EC1}"/>
                    </a:ext>
                  </a:extLst>
                </p:cNvPr>
                <p:cNvSpPr/>
                <p:nvPr/>
              </p:nvSpPr>
              <p:spPr>
                <a:xfrm>
                  <a:off x="418425" y="2400802"/>
                  <a:ext cx="304149" cy="667629"/>
                </a:xfrm>
                <a:custGeom>
                  <a:avLst/>
                  <a:gdLst/>
                  <a:ahLst/>
                  <a:cxnLst/>
                  <a:rect l="l" t="t" r="r" b="b"/>
                  <a:pathLst>
                    <a:path w="5070" h="11129" extrusionOk="0">
                      <a:moveTo>
                        <a:pt x="1960" y="0"/>
                      </a:moveTo>
                      <a:cubicBezTo>
                        <a:pt x="1567" y="934"/>
                        <a:pt x="1217" y="1865"/>
                        <a:pt x="888" y="2822"/>
                      </a:cubicBezTo>
                      <a:cubicBezTo>
                        <a:pt x="725" y="3296"/>
                        <a:pt x="566" y="3770"/>
                        <a:pt x="426" y="4272"/>
                      </a:cubicBezTo>
                      <a:cubicBezTo>
                        <a:pt x="269" y="4786"/>
                        <a:pt x="146" y="5306"/>
                        <a:pt x="55" y="5836"/>
                      </a:cubicBezTo>
                      <a:cubicBezTo>
                        <a:pt x="27" y="6000"/>
                        <a:pt x="10" y="6165"/>
                        <a:pt x="3" y="6331"/>
                      </a:cubicBezTo>
                      <a:cubicBezTo>
                        <a:pt x="1" y="6460"/>
                        <a:pt x="8" y="6586"/>
                        <a:pt x="27" y="6712"/>
                      </a:cubicBezTo>
                      <a:cubicBezTo>
                        <a:pt x="36" y="6761"/>
                        <a:pt x="50" y="6810"/>
                        <a:pt x="64" y="6859"/>
                      </a:cubicBezTo>
                      <a:lnTo>
                        <a:pt x="87" y="6952"/>
                      </a:lnTo>
                      <a:cubicBezTo>
                        <a:pt x="101" y="6992"/>
                        <a:pt x="118" y="7029"/>
                        <a:pt x="136" y="7069"/>
                      </a:cubicBezTo>
                      <a:lnTo>
                        <a:pt x="169" y="7127"/>
                      </a:lnTo>
                      <a:lnTo>
                        <a:pt x="169" y="7608"/>
                      </a:lnTo>
                      <a:lnTo>
                        <a:pt x="195" y="7653"/>
                      </a:lnTo>
                      <a:cubicBezTo>
                        <a:pt x="360" y="7879"/>
                        <a:pt x="501" y="8112"/>
                        <a:pt x="683" y="8330"/>
                      </a:cubicBezTo>
                      <a:cubicBezTo>
                        <a:pt x="1023" y="8773"/>
                        <a:pt x="1402" y="9189"/>
                        <a:pt x="1815" y="9567"/>
                      </a:cubicBezTo>
                      <a:cubicBezTo>
                        <a:pt x="2237" y="9952"/>
                        <a:pt x="2702" y="10284"/>
                        <a:pt x="3202" y="10559"/>
                      </a:cubicBezTo>
                      <a:cubicBezTo>
                        <a:pt x="3456" y="10701"/>
                        <a:pt x="3724" y="10820"/>
                        <a:pt x="4000" y="10916"/>
                      </a:cubicBezTo>
                      <a:cubicBezTo>
                        <a:pt x="4138" y="10963"/>
                        <a:pt x="4280" y="11007"/>
                        <a:pt x="4425" y="11045"/>
                      </a:cubicBezTo>
                      <a:lnTo>
                        <a:pt x="4647" y="11091"/>
                      </a:lnTo>
                      <a:cubicBezTo>
                        <a:pt x="4733" y="11105"/>
                        <a:pt x="4794" y="11115"/>
                        <a:pt x="4915" y="11129"/>
                      </a:cubicBezTo>
                      <a:lnTo>
                        <a:pt x="5069" y="10062"/>
                      </a:lnTo>
                      <a:cubicBezTo>
                        <a:pt x="5034" y="10041"/>
                        <a:pt x="4997" y="10020"/>
                        <a:pt x="4957" y="10006"/>
                      </a:cubicBezTo>
                      <a:lnTo>
                        <a:pt x="4815" y="9933"/>
                      </a:lnTo>
                      <a:cubicBezTo>
                        <a:pt x="4724" y="9887"/>
                        <a:pt x="4626" y="9826"/>
                        <a:pt x="4532" y="9768"/>
                      </a:cubicBezTo>
                      <a:cubicBezTo>
                        <a:pt x="4341" y="9646"/>
                        <a:pt x="4156" y="9513"/>
                        <a:pt x="3981" y="9368"/>
                      </a:cubicBezTo>
                      <a:cubicBezTo>
                        <a:pt x="3633" y="9072"/>
                        <a:pt x="3314" y="8745"/>
                        <a:pt x="3022" y="8393"/>
                      </a:cubicBezTo>
                      <a:cubicBezTo>
                        <a:pt x="2882" y="8206"/>
                        <a:pt x="2730" y="8033"/>
                        <a:pt x="2602" y="7828"/>
                      </a:cubicBezTo>
                      <a:cubicBezTo>
                        <a:pt x="2471" y="7622"/>
                        <a:pt x="2335" y="7447"/>
                        <a:pt x="2219" y="7256"/>
                      </a:cubicBezTo>
                      <a:cubicBezTo>
                        <a:pt x="2100" y="7064"/>
                        <a:pt x="1985" y="6842"/>
                        <a:pt x="1866" y="6642"/>
                      </a:cubicBezTo>
                      <a:lnTo>
                        <a:pt x="1866" y="6420"/>
                      </a:lnTo>
                      <a:cubicBezTo>
                        <a:pt x="1873" y="6338"/>
                        <a:pt x="1890" y="6259"/>
                        <a:pt x="1908" y="6179"/>
                      </a:cubicBezTo>
                      <a:cubicBezTo>
                        <a:pt x="2004" y="5785"/>
                        <a:pt x="2151" y="5320"/>
                        <a:pt x="2310" y="4875"/>
                      </a:cubicBezTo>
                      <a:cubicBezTo>
                        <a:pt x="2466" y="4426"/>
                        <a:pt x="2627" y="3966"/>
                        <a:pt x="2800" y="3513"/>
                      </a:cubicBezTo>
                      <a:cubicBezTo>
                        <a:pt x="3143" y="2605"/>
                        <a:pt x="3498" y="1683"/>
                        <a:pt x="3848" y="782"/>
                      </a:cubicBezTo>
                      <a:lnTo>
                        <a:pt x="1960" y="0"/>
                      </a:ln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8" name="Google Shape;2127;p44">
                  <a:extLst>
                    <a:ext uri="{FF2B5EF4-FFF2-40B4-BE49-F238E27FC236}">
                      <a16:creationId xmlns:a16="http://schemas.microsoft.com/office/drawing/2014/main" id="{58524CF9-8E2C-048A-0C8F-D0095C46E38C}"/>
                    </a:ext>
                  </a:extLst>
                </p:cNvPr>
                <p:cNvSpPr/>
                <p:nvPr/>
              </p:nvSpPr>
              <p:spPr>
                <a:xfrm>
                  <a:off x="681481" y="2994881"/>
                  <a:ext cx="141216" cy="121720"/>
                </a:xfrm>
                <a:custGeom>
                  <a:avLst/>
                  <a:gdLst/>
                  <a:ahLst/>
                  <a:cxnLst/>
                  <a:rect l="l" t="t" r="r" b="b"/>
                  <a:pathLst>
                    <a:path w="2354" h="2029" extrusionOk="0">
                      <a:moveTo>
                        <a:pt x="1667" y="1"/>
                      </a:moveTo>
                      <a:cubicBezTo>
                        <a:pt x="1279" y="1"/>
                        <a:pt x="801" y="72"/>
                        <a:pt x="437" y="355"/>
                      </a:cubicBezTo>
                      <a:lnTo>
                        <a:pt x="0" y="1251"/>
                      </a:lnTo>
                      <a:lnTo>
                        <a:pt x="2031" y="2029"/>
                      </a:lnTo>
                      <a:lnTo>
                        <a:pt x="2353" y="72"/>
                      </a:lnTo>
                      <a:cubicBezTo>
                        <a:pt x="2353" y="72"/>
                        <a:pt x="2056" y="1"/>
                        <a:pt x="1667" y="1"/>
                      </a:cubicBez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9" name="Google Shape;2128;p44">
                  <a:extLst>
                    <a:ext uri="{FF2B5EF4-FFF2-40B4-BE49-F238E27FC236}">
                      <a16:creationId xmlns:a16="http://schemas.microsoft.com/office/drawing/2014/main" id="{B0693FBD-B4C3-CBC1-89D7-558D4435A19C}"/>
                    </a:ext>
                  </a:extLst>
                </p:cNvPr>
                <p:cNvSpPr/>
                <p:nvPr/>
              </p:nvSpPr>
              <p:spPr>
                <a:xfrm>
                  <a:off x="803560" y="2999200"/>
                  <a:ext cx="97424" cy="129158"/>
                </a:xfrm>
                <a:custGeom>
                  <a:avLst/>
                  <a:gdLst/>
                  <a:ahLst/>
                  <a:cxnLst/>
                  <a:rect l="l" t="t" r="r" b="b"/>
                  <a:pathLst>
                    <a:path w="1624" h="2153" extrusionOk="0">
                      <a:moveTo>
                        <a:pt x="323" y="0"/>
                      </a:moveTo>
                      <a:lnTo>
                        <a:pt x="1" y="1957"/>
                      </a:lnTo>
                      <a:lnTo>
                        <a:pt x="549" y="2129"/>
                      </a:lnTo>
                      <a:cubicBezTo>
                        <a:pt x="602" y="2145"/>
                        <a:pt x="655" y="2152"/>
                        <a:pt x="708" y="2152"/>
                      </a:cubicBezTo>
                      <a:cubicBezTo>
                        <a:pt x="934" y="2152"/>
                        <a:pt x="1144" y="2015"/>
                        <a:pt x="1231" y="1796"/>
                      </a:cubicBezTo>
                      <a:lnTo>
                        <a:pt x="1516" y="1086"/>
                      </a:lnTo>
                      <a:cubicBezTo>
                        <a:pt x="1623" y="801"/>
                        <a:pt x="1486" y="484"/>
                        <a:pt x="1205" y="365"/>
                      </a:cubicBezTo>
                      <a:lnTo>
                        <a:pt x="323" y="0"/>
                      </a:lnTo>
                      <a:close/>
                    </a:path>
                  </a:pathLst>
                </a:custGeom>
                <a:solidFill>
                  <a:srgbClr val="9F5D5A"/>
                </a:solidFill>
                <a:ln w="9525" cap="flat" cmpd="sng">
                  <a:solidFill>
                    <a:srgbClr val="9F5D5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0" name="Google Shape;2129;p44">
                  <a:extLst>
                    <a:ext uri="{FF2B5EF4-FFF2-40B4-BE49-F238E27FC236}">
                      <a16:creationId xmlns:a16="http://schemas.microsoft.com/office/drawing/2014/main" id="{E94A1C74-C4B4-4BC6-AD4B-A94083CC7BAC}"/>
                    </a:ext>
                  </a:extLst>
                </p:cNvPr>
                <p:cNvSpPr/>
                <p:nvPr/>
              </p:nvSpPr>
              <p:spPr>
                <a:xfrm>
                  <a:off x="428143" y="2219573"/>
                  <a:ext cx="412311" cy="454364"/>
                </a:xfrm>
                <a:custGeom>
                  <a:avLst/>
                  <a:gdLst/>
                  <a:ahLst/>
                  <a:cxnLst/>
                  <a:rect l="l" t="t" r="r" b="b"/>
                  <a:pathLst>
                    <a:path w="6873" h="7574" extrusionOk="0">
                      <a:moveTo>
                        <a:pt x="4646" y="0"/>
                      </a:moveTo>
                      <a:cubicBezTo>
                        <a:pt x="4242" y="0"/>
                        <a:pt x="3802" y="100"/>
                        <a:pt x="3369" y="313"/>
                      </a:cubicBezTo>
                      <a:cubicBezTo>
                        <a:pt x="1482" y="1240"/>
                        <a:pt x="0" y="4272"/>
                        <a:pt x="0" y="4272"/>
                      </a:cubicBezTo>
                      <a:lnTo>
                        <a:pt x="3077" y="7573"/>
                      </a:lnTo>
                      <a:cubicBezTo>
                        <a:pt x="3077" y="7573"/>
                        <a:pt x="6873" y="3535"/>
                        <a:pt x="6308" y="1123"/>
                      </a:cubicBezTo>
                      <a:cubicBezTo>
                        <a:pt x="6140" y="413"/>
                        <a:pt x="5467" y="0"/>
                        <a:pt x="4646" y="0"/>
                      </a:cubicBezTo>
                      <a:close/>
                    </a:path>
                  </a:pathLst>
                </a:cu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1" name="Google Shape;2130;p44">
                  <a:extLst>
                    <a:ext uri="{FF2B5EF4-FFF2-40B4-BE49-F238E27FC236}">
                      <a16:creationId xmlns:a16="http://schemas.microsoft.com/office/drawing/2014/main" id="{8BEA733A-4E31-792C-1507-D95D1801ED20}"/>
                    </a:ext>
                  </a:extLst>
                </p:cNvPr>
                <p:cNvSpPr/>
                <p:nvPr/>
              </p:nvSpPr>
              <p:spPr>
                <a:xfrm>
                  <a:off x="796421" y="1930242"/>
                  <a:ext cx="295271" cy="428749"/>
                </a:xfrm>
                <a:custGeom>
                  <a:avLst/>
                  <a:gdLst/>
                  <a:ahLst/>
                  <a:cxnLst/>
                  <a:rect l="l" t="t" r="r" b="b"/>
                  <a:pathLst>
                    <a:path w="4922" h="7147" extrusionOk="0">
                      <a:moveTo>
                        <a:pt x="395" y="0"/>
                      </a:moveTo>
                      <a:cubicBezTo>
                        <a:pt x="661" y="1331"/>
                        <a:pt x="932" y="3775"/>
                        <a:pt x="1" y="4664"/>
                      </a:cubicBezTo>
                      <a:cubicBezTo>
                        <a:pt x="1429" y="5257"/>
                        <a:pt x="2741" y="6096"/>
                        <a:pt x="3878" y="7146"/>
                      </a:cubicBezTo>
                      <a:cubicBezTo>
                        <a:pt x="4922" y="5306"/>
                        <a:pt x="4161" y="4648"/>
                        <a:pt x="4161" y="4648"/>
                      </a:cubicBezTo>
                      <a:cubicBezTo>
                        <a:pt x="2671" y="4300"/>
                        <a:pt x="2706" y="3196"/>
                        <a:pt x="2961" y="2160"/>
                      </a:cubicBezTo>
                      <a:lnTo>
                        <a:pt x="395" y="0"/>
                      </a:lnTo>
                      <a:close/>
                    </a:path>
                  </a:pathLst>
                </a:custGeom>
                <a:solidFill>
                  <a:srgbClr val="9F5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2" name="Google Shape;2131;p44">
                  <a:extLst>
                    <a:ext uri="{FF2B5EF4-FFF2-40B4-BE49-F238E27FC236}">
                      <a16:creationId xmlns:a16="http://schemas.microsoft.com/office/drawing/2014/main" id="{81DF371C-23D5-03CC-ABC1-6A6DC16B24BC}"/>
                    </a:ext>
                  </a:extLst>
                </p:cNvPr>
                <p:cNvSpPr/>
                <p:nvPr/>
              </p:nvSpPr>
              <p:spPr>
                <a:xfrm>
                  <a:off x="866729" y="1969596"/>
                  <a:ext cx="106662" cy="89685"/>
                </a:xfrm>
                <a:custGeom>
                  <a:avLst/>
                  <a:gdLst/>
                  <a:ahLst/>
                  <a:cxnLst/>
                  <a:rect l="l" t="t" r="r" b="b"/>
                  <a:pathLst>
                    <a:path w="1778" h="1495" extrusionOk="0">
                      <a:moveTo>
                        <a:pt x="1" y="0"/>
                      </a:moveTo>
                      <a:lnTo>
                        <a:pt x="813" y="682"/>
                      </a:lnTo>
                      <a:lnTo>
                        <a:pt x="3" y="0"/>
                      </a:lnTo>
                      <a:close/>
                      <a:moveTo>
                        <a:pt x="813" y="682"/>
                      </a:moveTo>
                      <a:lnTo>
                        <a:pt x="1777" y="1494"/>
                      </a:lnTo>
                      <a:lnTo>
                        <a:pt x="1777" y="1492"/>
                      </a:lnTo>
                      <a:lnTo>
                        <a:pt x="813" y="682"/>
                      </a:lnTo>
                      <a:close/>
                    </a:path>
                  </a:pathLst>
                </a:custGeom>
                <a:solidFill>
                  <a:srgbClr val="CCCC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3" name="Google Shape;2132;p44">
                  <a:extLst>
                    <a:ext uri="{FF2B5EF4-FFF2-40B4-BE49-F238E27FC236}">
                      <a16:creationId xmlns:a16="http://schemas.microsoft.com/office/drawing/2014/main" id="{4CC00945-7BC3-976C-1CAA-B08BB67326DC}"/>
                    </a:ext>
                  </a:extLst>
                </p:cNvPr>
                <p:cNvSpPr/>
                <p:nvPr/>
              </p:nvSpPr>
              <p:spPr>
                <a:xfrm>
                  <a:off x="836794" y="1944340"/>
                  <a:ext cx="136597" cy="182730"/>
                </a:xfrm>
                <a:custGeom>
                  <a:avLst/>
                  <a:gdLst/>
                  <a:ahLst/>
                  <a:cxnLst/>
                  <a:rect l="l" t="t" r="r" b="b"/>
                  <a:pathLst>
                    <a:path w="2277" h="3046" extrusionOk="0">
                      <a:moveTo>
                        <a:pt x="0" y="1"/>
                      </a:moveTo>
                      <a:lnTo>
                        <a:pt x="0" y="1"/>
                      </a:lnTo>
                      <a:cubicBezTo>
                        <a:pt x="23" y="792"/>
                        <a:pt x="215" y="1572"/>
                        <a:pt x="565" y="2286"/>
                      </a:cubicBezTo>
                      <a:cubicBezTo>
                        <a:pt x="808" y="2774"/>
                        <a:pt x="1476" y="2994"/>
                        <a:pt x="2150" y="3045"/>
                      </a:cubicBezTo>
                      <a:cubicBezTo>
                        <a:pt x="2132" y="2665"/>
                        <a:pt x="2174" y="2284"/>
                        <a:pt x="2276" y="1918"/>
                      </a:cubicBezTo>
                      <a:lnTo>
                        <a:pt x="502" y="423"/>
                      </a:lnTo>
                      <a:lnTo>
                        <a:pt x="0" y="1"/>
                      </a:lnTo>
                      <a:close/>
                    </a:path>
                  </a:pathLst>
                </a:custGeom>
                <a:solidFill>
                  <a:srgbClr val="6632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4" name="Google Shape;2133;p44">
                  <a:extLst>
                    <a:ext uri="{FF2B5EF4-FFF2-40B4-BE49-F238E27FC236}">
                      <a16:creationId xmlns:a16="http://schemas.microsoft.com/office/drawing/2014/main" id="{BA5F9E45-C415-87F1-52D4-540031553312}"/>
                    </a:ext>
                  </a:extLst>
                </p:cNvPr>
                <p:cNvSpPr/>
                <p:nvPr/>
              </p:nvSpPr>
              <p:spPr>
                <a:xfrm>
                  <a:off x="672482" y="1599939"/>
                  <a:ext cx="425689" cy="502536"/>
                </a:xfrm>
                <a:custGeom>
                  <a:avLst/>
                  <a:gdLst/>
                  <a:ahLst/>
                  <a:cxnLst/>
                  <a:rect l="l" t="t" r="r" b="b"/>
                  <a:pathLst>
                    <a:path w="7096" h="8377" extrusionOk="0">
                      <a:moveTo>
                        <a:pt x="3222" y="1"/>
                      </a:moveTo>
                      <a:cubicBezTo>
                        <a:pt x="2347" y="1"/>
                        <a:pt x="1505" y="377"/>
                        <a:pt x="921" y="1050"/>
                      </a:cubicBezTo>
                      <a:cubicBezTo>
                        <a:pt x="230" y="1848"/>
                        <a:pt x="1" y="2950"/>
                        <a:pt x="318" y="3958"/>
                      </a:cubicBezTo>
                      <a:lnTo>
                        <a:pt x="330" y="3958"/>
                      </a:lnTo>
                      <a:cubicBezTo>
                        <a:pt x="986" y="6094"/>
                        <a:pt x="1198" y="7010"/>
                        <a:pt x="2569" y="7864"/>
                      </a:cubicBezTo>
                      <a:cubicBezTo>
                        <a:pt x="3129" y="8216"/>
                        <a:pt x="3723" y="8377"/>
                        <a:pt x="4290" y="8377"/>
                      </a:cubicBezTo>
                      <a:cubicBezTo>
                        <a:pt x="5786" y="8377"/>
                        <a:pt x="7095" y="7259"/>
                        <a:pt x="7095" y="5602"/>
                      </a:cubicBezTo>
                      <a:cubicBezTo>
                        <a:pt x="7095" y="3547"/>
                        <a:pt x="6031" y="401"/>
                        <a:pt x="3715" y="41"/>
                      </a:cubicBezTo>
                      <a:cubicBezTo>
                        <a:pt x="3550" y="14"/>
                        <a:pt x="3386" y="1"/>
                        <a:pt x="3222" y="1"/>
                      </a:cubicBezTo>
                      <a:close/>
                    </a:path>
                  </a:pathLst>
                </a:custGeom>
                <a:solidFill>
                  <a:srgbClr val="9F5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5" name="Google Shape;2134;p44">
                  <a:extLst>
                    <a:ext uri="{FF2B5EF4-FFF2-40B4-BE49-F238E27FC236}">
                      <a16:creationId xmlns:a16="http://schemas.microsoft.com/office/drawing/2014/main" id="{4CAC0946-462E-0A6C-D8AD-37C01FC7FB52}"/>
                    </a:ext>
                  </a:extLst>
                </p:cNvPr>
                <p:cNvSpPr/>
                <p:nvPr/>
              </p:nvSpPr>
              <p:spPr>
                <a:xfrm>
                  <a:off x="606253" y="1519553"/>
                  <a:ext cx="506316" cy="364439"/>
                </a:xfrm>
                <a:custGeom>
                  <a:avLst/>
                  <a:gdLst/>
                  <a:ahLst/>
                  <a:cxnLst/>
                  <a:rect l="l" t="t" r="r" b="b"/>
                  <a:pathLst>
                    <a:path w="8440" h="6075" extrusionOk="0">
                      <a:moveTo>
                        <a:pt x="4881" y="1"/>
                      </a:moveTo>
                      <a:cubicBezTo>
                        <a:pt x="4231" y="1"/>
                        <a:pt x="3517" y="208"/>
                        <a:pt x="2837" y="832"/>
                      </a:cubicBezTo>
                      <a:cubicBezTo>
                        <a:pt x="2837" y="832"/>
                        <a:pt x="1084" y="1066"/>
                        <a:pt x="523" y="2296"/>
                      </a:cubicBezTo>
                      <a:cubicBezTo>
                        <a:pt x="1" y="3554"/>
                        <a:pt x="211" y="4997"/>
                        <a:pt x="1070" y="6055"/>
                      </a:cubicBezTo>
                      <a:cubicBezTo>
                        <a:pt x="1167" y="6068"/>
                        <a:pt x="1264" y="6075"/>
                        <a:pt x="1361" y="6075"/>
                      </a:cubicBezTo>
                      <a:cubicBezTo>
                        <a:pt x="2164" y="6075"/>
                        <a:pt x="2942" y="5627"/>
                        <a:pt x="3486" y="5023"/>
                      </a:cubicBezTo>
                      <a:cubicBezTo>
                        <a:pt x="4112" y="4294"/>
                        <a:pt x="4618" y="3473"/>
                        <a:pt x="4992" y="2588"/>
                      </a:cubicBezTo>
                      <a:cubicBezTo>
                        <a:pt x="5108" y="2553"/>
                        <a:pt x="5277" y="2533"/>
                        <a:pt x="5470" y="2533"/>
                      </a:cubicBezTo>
                      <a:cubicBezTo>
                        <a:pt x="5918" y="2533"/>
                        <a:pt x="6497" y="2641"/>
                        <a:pt x="6859" y="2926"/>
                      </a:cubicBezTo>
                      <a:cubicBezTo>
                        <a:pt x="7193" y="3242"/>
                        <a:pt x="7464" y="3617"/>
                        <a:pt x="7655" y="4033"/>
                      </a:cubicBezTo>
                      <a:cubicBezTo>
                        <a:pt x="8351" y="3804"/>
                        <a:pt x="8440" y="2978"/>
                        <a:pt x="8351" y="2618"/>
                      </a:cubicBezTo>
                      <a:cubicBezTo>
                        <a:pt x="8118" y="1701"/>
                        <a:pt x="7508" y="923"/>
                        <a:pt x="6670" y="480"/>
                      </a:cubicBezTo>
                      <a:cubicBezTo>
                        <a:pt x="6237" y="253"/>
                        <a:pt x="5597" y="1"/>
                        <a:pt x="4881"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6" name="Google Shape;2135;p44">
                  <a:extLst>
                    <a:ext uri="{FF2B5EF4-FFF2-40B4-BE49-F238E27FC236}">
                      <a16:creationId xmlns:a16="http://schemas.microsoft.com/office/drawing/2014/main" id="{944C6A6E-233A-2950-668C-E74C1F738777}"/>
                    </a:ext>
                  </a:extLst>
                </p:cNvPr>
                <p:cNvSpPr/>
                <p:nvPr/>
              </p:nvSpPr>
              <p:spPr>
                <a:xfrm>
                  <a:off x="660304" y="1843917"/>
                  <a:ext cx="102703" cy="121660"/>
                </a:xfrm>
                <a:custGeom>
                  <a:avLst/>
                  <a:gdLst/>
                  <a:ahLst/>
                  <a:cxnLst/>
                  <a:rect l="l" t="t" r="r" b="b"/>
                  <a:pathLst>
                    <a:path w="1712" h="2028" extrusionOk="0">
                      <a:moveTo>
                        <a:pt x="734" y="0"/>
                      </a:moveTo>
                      <a:cubicBezTo>
                        <a:pt x="346" y="0"/>
                        <a:pt x="21" y="307"/>
                        <a:pt x="5" y="701"/>
                      </a:cubicBezTo>
                      <a:cubicBezTo>
                        <a:pt x="1" y="795"/>
                        <a:pt x="15" y="891"/>
                        <a:pt x="50" y="982"/>
                      </a:cubicBezTo>
                      <a:cubicBezTo>
                        <a:pt x="173" y="1397"/>
                        <a:pt x="458" y="1747"/>
                        <a:pt x="843" y="1948"/>
                      </a:cubicBezTo>
                      <a:cubicBezTo>
                        <a:pt x="949" y="2003"/>
                        <a:pt x="1049" y="2027"/>
                        <a:pt x="1140" y="2027"/>
                      </a:cubicBezTo>
                      <a:cubicBezTo>
                        <a:pt x="1487" y="2027"/>
                        <a:pt x="1712" y="1673"/>
                        <a:pt x="1677" y="1248"/>
                      </a:cubicBezTo>
                      <a:cubicBezTo>
                        <a:pt x="1637" y="762"/>
                        <a:pt x="1327" y="41"/>
                        <a:pt x="769" y="1"/>
                      </a:cubicBezTo>
                      <a:cubicBezTo>
                        <a:pt x="757" y="1"/>
                        <a:pt x="746" y="0"/>
                        <a:pt x="734" y="0"/>
                      </a:cubicBezTo>
                      <a:close/>
                    </a:path>
                  </a:pathLst>
                </a:custGeom>
                <a:solidFill>
                  <a:srgbClr val="9F5D5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7" name="Google Shape;2136;p44">
                  <a:extLst>
                    <a:ext uri="{FF2B5EF4-FFF2-40B4-BE49-F238E27FC236}">
                      <a16:creationId xmlns:a16="http://schemas.microsoft.com/office/drawing/2014/main" id="{4FA99A30-6A81-76B8-D94C-F09F4F31A3A1}"/>
                    </a:ext>
                  </a:extLst>
                </p:cNvPr>
                <p:cNvSpPr/>
                <p:nvPr/>
              </p:nvSpPr>
              <p:spPr>
                <a:xfrm>
                  <a:off x="888986" y="1802104"/>
                  <a:ext cx="29755" cy="39173"/>
                </a:xfrm>
                <a:custGeom>
                  <a:avLst/>
                  <a:gdLst/>
                  <a:ahLst/>
                  <a:cxnLst/>
                  <a:rect l="l" t="t" r="r" b="b"/>
                  <a:pathLst>
                    <a:path w="496" h="653" extrusionOk="0">
                      <a:moveTo>
                        <a:pt x="174" y="0"/>
                      </a:moveTo>
                      <a:cubicBezTo>
                        <a:pt x="59" y="0"/>
                        <a:pt x="1" y="177"/>
                        <a:pt x="41" y="367"/>
                      </a:cubicBezTo>
                      <a:cubicBezTo>
                        <a:pt x="80" y="533"/>
                        <a:pt x="196" y="652"/>
                        <a:pt x="305" y="652"/>
                      </a:cubicBezTo>
                      <a:cubicBezTo>
                        <a:pt x="311" y="652"/>
                        <a:pt x="317" y="652"/>
                        <a:pt x="323" y="651"/>
                      </a:cubicBezTo>
                      <a:cubicBezTo>
                        <a:pt x="435" y="637"/>
                        <a:pt x="496" y="458"/>
                        <a:pt x="456" y="283"/>
                      </a:cubicBezTo>
                      <a:cubicBezTo>
                        <a:pt x="416" y="107"/>
                        <a:pt x="286" y="0"/>
                        <a:pt x="174" y="0"/>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8" name="Google Shape;2137;p44">
                  <a:extLst>
                    <a:ext uri="{FF2B5EF4-FFF2-40B4-BE49-F238E27FC236}">
                      <a16:creationId xmlns:a16="http://schemas.microsoft.com/office/drawing/2014/main" id="{BD1D5BB8-1268-B690-E7BC-ABBD7472BFB4}"/>
                    </a:ext>
                  </a:extLst>
                </p:cNvPr>
                <p:cNvSpPr/>
                <p:nvPr/>
              </p:nvSpPr>
              <p:spPr>
                <a:xfrm>
                  <a:off x="1008485" y="1771929"/>
                  <a:ext cx="29995" cy="39413"/>
                </a:xfrm>
                <a:custGeom>
                  <a:avLst/>
                  <a:gdLst/>
                  <a:ahLst/>
                  <a:cxnLst/>
                  <a:rect l="l" t="t" r="r" b="b"/>
                  <a:pathLst>
                    <a:path w="500" h="657" extrusionOk="0">
                      <a:moveTo>
                        <a:pt x="194" y="0"/>
                      </a:moveTo>
                      <a:cubicBezTo>
                        <a:pt x="188" y="0"/>
                        <a:pt x="182" y="0"/>
                        <a:pt x="175" y="1"/>
                      </a:cubicBezTo>
                      <a:cubicBezTo>
                        <a:pt x="61" y="15"/>
                        <a:pt x="0" y="207"/>
                        <a:pt x="42" y="384"/>
                      </a:cubicBezTo>
                      <a:cubicBezTo>
                        <a:pt x="78" y="544"/>
                        <a:pt x="186" y="657"/>
                        <a:pt x="291" y="657"/>
                      </a:cubicBezTo>
                      <a:cubicBezTo>
                        <a:pt x="302" y="657"/>
                        <a:pt x="313" y="655"/>
                        <a:pt x="325" y="652"/>
                      </a:cubicBezTo>
                      <a:cubicBezTo>
                        <a:pt x="441" y="624"/>
                        <a:pt x="500" y="463"/>
                        <a:pt x="458" y="286"/>
                      </a:cubicBezTo>
                      <a:cubicBezTo>
                        <a:pt x="418" y="116"/>
                        <a:pt x="305" y="0"/>
                        <a:pt x="194" y="0"/>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9" name="Google Shape;2138;p44">
                  <a:extLst>
                    <a:ext uri="{FF2B5EF4-FFF2-40B4-BE49-F238E27FC236}">
                      <a16:creationId xmlns:a16="http://schemas.microsoft.com/office/drawing/2014/main" id="{113785CD-77DA-6EEC-D142-9EB1FC887782}"/>
                    </a:ext>
                  </a:extLst>
                </p:cNvPr>
                <p:cNvSpPr/>
                <p:nvPr/>
              </p:nvSpPr>
              <p:spPr>
                <a:xfrm>
                  <a:off x="1016164" y="1760651"/>
                  <a:ext cx="23756" cy="15837"/>
                </a:xfrm>
                <a:custGeom>
                  <a:avLst/>
                  <a:gdLst/>
                  <a:ahLst/>
                  <a:cxnLst/>
                  <a:rect l="l" t="t" r="r" b="b"/>
                  <a:pathLst>
                    <a:path w="396" h="264" extrusionOk="0">
                      <a:moveTo>
                        <a:pt x="395" y="0"/>
                      </a:moveTo>
                      <a:lnTo>
                        <a:pt x="1" y="224"/>
                      </a:lnTo>
                      <a:cubicBezTo>
                        <a:pt x="45" y="252"/>
                        <a:pt x="85" y="264"/>
                        <a:pt x="122" y="264"/>
                      </a:cubicBezTo>
                      <a:cubicBezTo>
                        <a:pt x="299" y="264"/>
                        <a:pt x="395" y="0"/>
                        <a:pt x="395" y="0"/>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0" name="Google Shape;2139;p44">
                  <a:extLst>
                    <a:ext uri="{FF2B5EF4-FFF2-40B4-BE49-F238E27FC236}">
                      <a16:creationId xmlns:a16="http://schemas.microsoft.com/office/drawing/2014/main" id="{924B6675-942C-8006-B25B-3B1C18A2B83A}"/>
                    </a:ext>
                  </a:extLst>
                </p:cNvPr>
                <p:cNvSpPr/>
                <p:nvPr/>
              </p:nvSpPr>
              <p:spPr>
                <a:xfrm>
                  <a:off x="984669" y="1820581"/>
                  <a:ext cx="53691" cy="74688"/>
                </a:xfrm>
                <a:custGeom>
                  <a:avLst/>
                  <a:gdLst/>
                  <a:ahLst/>
                  <a:cxnLst/>
                  <a:rect l="l" t="t" r="r" b="b"/>
                  <a:pathLst>
                    <a:path w="895" h="1245" extrusionOk="0">
                      <a:moveTo>
                        <a:pt x="0" y="0"/>
                      </a:moveTo>
                      <a:lnTo>
                        <a:pt x="294" y="1244"/>
                      </a:lnTo>
                      <a:cubicBezTo>
                        <a:pt x="297" y="1245"/>
                        <a:pt x="300" y="1245"/>
                        <a:pt x="303" y="1245"/>
                      </a:cubicBezTo>
                      <a:cubicBezTo>
                        <a:pt x="531" y="1245"/>
                        <a:pt x="745" y="1149"/>
                        <a:pt x="894" y="978"/>
                      </a:cubicBezTo>
                      <a:cubicBezTo>
                        <a:pt x="554" y="696"/>
                        <a:pt x="252" y="364"/>
                        <a:pt x="0" y="0"/>
                      </a:cubicBezTo>
                      <a:close/>
                    </a:path>
                  </a:pathLst>
                </a:custGeom>
                <a:solidFill>
                  <a:srgbClr val="8A2F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1" name="Google Shape;2140;p44">
                  <a:extLst>
                    <a:ext uri="{FF2B5EF4-FFF2-40B4-BE49-F238E27FC236}">
                      <a16:creationId xmlns:a16="http://schemas.microsoft.com/office/drawing/2014/main" id="{ACDCB5FF-9E65-74A5-2A04-6CD3DA1C4806}"/>
                    </a:ext>
                  </a:extLst>
                </p:cNvPr>
                <p:cNvSpPr/>
                <p:nvPr/>
              </p:nvSpPr>
              <p:spPr>
                <a:xfrm>
                  <a:off x="890005" y="1915965"/>
                  <a:ext cx="86985" cy="24656"/>
                </a:xfrm>
                <a:custGeom>
                  <a:avLst/>
                  <a:gdLst/>
                  <a:ahLst/>
                  <a:cxnLst/>
                  <a:rect l="l" t="t" r="r" b="b"/>
                  <a:pathLst>
                    <a:path w="1450" h="411" extrusionOk="0">
                      <a:moveTo>
                        <a:pt x="74" y="1"/>
                      </a:moveTo>
                      <a:cubicBezTo>
                        <a:pt x="33" y="1"/>
                        <a:pt x="0" y="51"/>
                        <a:pt x="31" y="89"/>
                      </a:cubicBezTo>
                      <a:cubicBezTo>
                        <a:pt x="300" y="300"/>
                        <a:pt x="629" y="411"/>
                        <a:pt x="963" y="411"/>
                      </a:cubicBezTo>
                      <a:cubicBezTo>
                        <a:pt x="1113" y="411"/>
                        <a:pt x="1264" y="389"/>
                        <a:pt x="1410" y="343"/>
                      </a:cubicBezTo>
                      <a:lnTo>
                        <a:pt x="1427" y="336"/>
                      </a:lnTo>
                      <a:cubicBezTo>
                        <a:pt x="1443" y="322"/>
                        <a:pt x="1450" y="301"/>
                        <a:pt x="1445" y="280"/>
                      </a:cubicBezTo>
                      <a:cubicBezTo>
                        <a:pt x="1439" y="256"/>
                        <a:pt x="1418" y="241"/>
                        <a:pt x="1395" y="241"/>
                      </a:cubicBezTo>
                      <a:cubicBezTo>
                        <a:pt x="1391" y="241"/>
                        <a:pt x="1387" y="242"/>
                        <a:pt x="1382" y="243"/>
                      </a:cubicBezTo>
                      <a:cubicBezTo>
                        <a:pt x="1247" y="283"/>
                        <a:pt x="1109" y="303"/>
                        <a:pt x="971" y="303"/>
                      </a:cubicBezTo>
                      <a:cubicBezTo>
                        <a:pt x="661" y="303"/>
                        <a:pt x="355" y="202"/>
                        <a:pt x="103" y="9"/>
                      </a:cubicBezTo>
                      <a:cubicBezTo>
                        <a:pt x="93" y="3"/>
                        <a:pt x="83" y="1"/>
                        <a:pt x="74"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2" name="Google Shape;2141;p44">
                  <a:extLst>
                    <a:ext uri="{FF2B5EF4-FFF2-40B4-BE49-F238E27FC236}">
                      <a16:creationId xmlns:a16="http://schemas.microsoft.com/office/drawing/2014/main" id="{8DD34D73-3636-2042-12AA-4E672609F3C4}"/>
                    </a:ext>
                  </a:extLst>
                </p:cNvPr>
                <p:cNvSpPr/>
                <p:nvPr/>
              </p:nvSpPr>
              <p:spPr>
                <a:xfrm>
                  <a:off x="843693" y="1743614"/>
                  <a:ext cx="54171" cy="46672"/>
                </a:xfrm>
                <a:custGeom>
                  <a:avLst/>
                  <a:gdLst/>
                  <a:ahLst/>
                  <a:cxnLst/>
                  <a:rect l="l" t="t" r="r" b="b"/>
                  <a:pathLst>
                    <a:path w="903" h="778" extrusionOk="0">
                      <a:moveTo>
                        <a:pt x="787" y="0"/>
                      </a:moveTo>
                      <a:cubicBezTo>
                        <a:pt x="781" y="0"/>
                        <a:pt x="776" y="1"/>
                        <a:pt x="770" y="2"/>
                      </a:cubicBezTo>
                      <a:cubicBezTo>
                        <a:pt x="436" y="79"/>
                        <a:pt x="158" y="312"/>
                        <a:pt x="28" y="630"/>
                      </a:cubicBezTo>
                      <a:cubicBezTo>
                        <a:pt x="0" y="706"/>
                        <a:pt x="62" y="778"/>
                        <a:pt x="131" y="778"/>
                      </a:cubicBezTo>
                      <a:cubicBezTo>
                        <a:pt x="150" y="778"/>
                        <a:pt x="170" y="772"/>
                        <a:pt x="189" y="760"/>
                      </a:cubicBezTo>
                      <a:cubicBezTo>
                        <a:pt x="203" y="746"/>
                        <a:pt x="214" y="732"/>
                        <a:pt x="224" y="714"/>
                      </a:cubicBezTo>
                      <a:cubicBezTo>
                        <a:pt x="326" y="464"/>
                        <a:pt x="541" y="277"/>
                        <a:pt x="803" y="212"/>
                      </a:cubicBezTo>
                      <a:cubicBezTo>
                        <a:pt x="861" y="202"/>
                        <a:pt x="903" y="149"/>
                        <a:pt x="894" y="90"/>
                      </a:cubicBezTo>
                      <a:cubicBezTo>
                        <a:pt x="883" y="38"/>
                        <a:pt x="838" y="0"/>
                        <a:pt x="787" y="0"/>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3" name="Google Shape;2142;p44">
                  <a:extLst>
                    <a:ext uri="{FF2B5EF4-FFF2-40B4-BE49-F238E27FC236}">
                      <a16:creationId xmlns:a16="http://schemas.microsoft.com/office/drawing/2014/main" id="{E2653A22-ACFE-1263-4E2C-4E5FE2AE40E1}"/>
                    </a:ext>
                  </a:extLst>
                </p:cNvPr>
                <p:cNvSpPr/>
                <p:nvPr/>
              </p:nvSpPr>
              <p:spPr>
                <a:xfrm>
                  <a:off x="985509" y="1715599"/>
                  <a:ext cx="62930" cy="28615"/>
                </a:xfrm>
                <a:custGeom>
                  <a:avLst/>
                  <a:gdLst/>
                  <a:ahLst/>
                  <a:cxnLst/>
                  <a:rect l="l" t="t" r="r" b="b"/>
                  <a:pathLst>
                    <a:path w="1049" h="477" extrusionOk="0">
                      <a:moveTo>
                        <a:pt x="269" y="1"/>
                      </a:moveTo>
                      <a:cubicBezTo>
                        <a:pt x="210" y="1"/>
                        <a:pt x="150" y="6"/>
                        <a:pt x="91" y="16"/>
                      </a:cubicBezTo>
                      <a:cubicBezTo>
                        <a:pt x="35" y="30"/>
                        <a:pt x="0" y="86"/>
                        <a:pt x="12" y="144"/>
                      </a:cubicBezTo>
                      <a:cubicBezTo>
                        <a:pt x="26" y="192"/>
                        <a:pt x="69" y="224"/>
                        <a:pt x="117" y="224"/>
                      </a:cubicBezTo>
                      <a:cubicBezTo>
                        <a:pt x="125" y="224"/>
                        <a:pt x="134" y="223"/>
                        <a:pt x="143" y="221"/>
                      </a:cubicBezTo>
                      <a:cubicBezTo>
                        <a:pt x="189" y="213"/>
                        <a:pt x="235" y="210"/>
                        <a:pt x="281" y="210"/>
                      </a:cubicBezTo>
                      <a:cubicBezTo>
                        <a:pt x="501" y="210"/>
                        <a:pt x="716" y="296"/>
                        <a:pt x="876" y="452"/>
                      </a:cubicBezTo>
                      <a:cubicBezTo>
                        <a:pt x="895" y="469"/>
                        <a:pt x="919" y="477"/>
                        <a:pt x="943" y="477"/>
                      </a:cubicBezTo>
                      <a:cubicBezTo>
                        <a:pt x="961" y="477"/>
                        <a:pt x="978" y="473"/>
                        <a:pt x="995" y="464"/>
                      </a:cubicBezTo>
                      <a:lnTo>
                        <a:pt x="1009" y="450"/>
                      </a:lnTo>
                      <a:cubicBezTo>
                        <a:pt x="1049" y="408"/>
                        <a:pt x="1049" y="342"/>
                        <a:pt x="1009" y="300"/>
                      </a:cubicBezTo>
                      <a:cubicBezTo>
                        <a:pt x="809" y="106"/>
                        <a:pt x="543" y="1"/>
                        <a:pt x="269"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4" name="Google Shape;2143;p44">
                  <a:extLst>
                    <a:ext uri="{FF2B5EF4-FFF2-40B4-BE49-F238E27FC236}">
                      <a16:creationId xmlns:a16="http://schemas.microsoft.com/office/drawing/2014/main" id="{AEB72285-E060-40E7-288D-9EB3BB4F5898}"/>
                    </a:ext>
                  </a:extLst>
                </p:cNvPr>
                <p:cNvSpPr/>
                <p:nvPr/>
              </p:nvSpPr>
              <p:spPr>
                <a:xfrm>
                  <a:off x="896424" y="1788907"/>
                  <a:ext cx="23876" cy="15897"/>
                </a:xfrm>
                <a:custGeom>
                  <a:avLst/>
                  <a:gdLst/>
                  <a:ahLst/>
                  <a:cxnLst/>
                  <a:rect l="l" t="t" r="r" b="b"/>
                  <a:pathLst>
                    <a:path w="398" h="265" extrusionOk="0">
                      <a:moveTo>
                        <a:pt x="397" y="1"/>
                      </a:moveTo>
                      <a:lnTo>
                        <a:pt x="1" y="225"/>
                      </a:lnTo>
                      <a:cubicBezTo>
                        <a:pt x="45" y="253"/>
                        <a:pt x="86" y="264"/>
                        <a:pt x="123" y="264"/>
                      </a:cubicBezTo>
                      <a:cubicBezTo>
                        <a:pt x="302" y="264"/>
                        <a:pt x="397" y="1"/>
                        <a:pt x="397" y="1"/>
                      </a:cubicBezTo>
                      <a:close/>
                    </a:path>
                  </a:pathLst>
                </a:custGeom>
                <a:solidFill>
                  <a:srgbClr val="2E35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2093" name="Google Shape;163;p34">
            <a:extLst>
              <a:ext uri="{FF2B5EF4-FFF2-40B4-BE49-F238E27FC236}">
                <a16:creationId xmlns:a16="http://schemas.microsoft.com/office/drawing/2014/main" id="{C4B5D824-E6EE-A1D9-819A-76C857049C20}"/>
              </a:ext>
            </a:extLst>
          </p:cNvPr>
          <p:cNvSpPr txBox="1">
            <a:spLocks/>
          </p:cNvSpPr>
          <p:nvPr/>
        </p:nvSpPr>
        <p:spPr>
          <a:xfrm>
            <a:off x="7863730" y="637345"/>
            <a:ext cx="2392624" cy="42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b="1" kern="0">
                <a:solidFill>
                  <a:srgbClr val="0B1EBE"/>
                </a:solidFill>
              </a:rPr>
              <a:t>Centro de operaciones</a:t>
            </a:r>
            <a:endParaRPr kumimoji="0" lang="es-CO" sz="1600" b="1" i="0" u="none" strike="noStrike" kern="0" cap="none" spc="0" normalizeH="0" baseline="0">
              <a:ln>
                <a:noFill/>
              </a:ln>
              <a:solidFill>
                <a:srgbClr val="0B1EBE"/>
              </a:solidFill>
              <a:effectLst/>
              <a:uLnTx/>
              <a:uFillTx/>
              <a:latin typeface="Poppins"/>
              <a:cs typeface="Poppins"/>
              <a:sym typeface="Poppins"/>
            </a:endParaRPr>
          </a:p>
        </p:txBody>
      </p:sp>
      <p:grpSp>
        <p:nvGrpSpPr>
          <p:cNvPr id="2137" name="Grupo 2136">
            <a:extLst>
              <a:ext uri="{FF2B5EF4-FFF2-40B4-BE49-F238E27FC236}">
                <a16:creationId xmlns:a16="http://schemas.microsoft.com/office/drawing/2014/main" id="{34AF1310-5D34-2C0A-B25B-E85882960F45}"/>
              </a:ext>
            </a:extLst>
          </p:cNvPr>
          <p:cNvGrpSpPr>
            <a:grpSpLocks noChangeAspect="1"/>
          </p:cNvGrpSpPr>
          <p:nvPr/>
        </p:nvGrpSpPr>
        <p:grpSpPr>
          <a:xfrm>
            <a:off x="588637" y="3176120"/>
            <a:ext cx="864000" cy="866647"/>
            <a:chOff x="2506019" y="2715860"/>
            <a:chExt cx="1207939" cy="1211640"/>
          </a:xfrm>
        </p:grpSpPr>
        <p:grpSp>
          <p:nvGrpSpPr>
            <p:cNvPr id="2094" name="Google Shape;2711;p52">
              <a:extLst>
                <a:ext uri="{FF2B5EF4-FFF2-40B4-BE49-F238E27FC236}">
                  <a16:creationId xmlns:a16="http://schemas.microsoft.com/office/drawing/2014/main" id="{84A44F8C-8FD7-A0FE-CD67-928A0EA037C0}"/>
                </a:ext>
              </a:extLst>
            </p:cNvPr>
            <p:cNvGrpSpPr/>
            <p:nvPr/>
          </p:nvGrpSpPr>
          <p:grpSpPr>
            <a:xfrm>
              <a:off x="2506019" y="2715860"/>
              <a:ext cx="1207939" cy="1211640"/>
              <a:chOff x="6360211" y="1733085"/>
              <a:chExt cx="1207939" cy="1211640"/>
            </a:xfrm>
          </p:grpSpPr>
          <p:sp>
            <p:nvSpPr>
              <p:cNvPr id="2095" name="Google Shape;2712;p52">
                <a:extLst>
                  <a:ext uri="{FF2B5EF4-FFF2-40B4-BE49-F238E27FC236}">
                    <a16:creationId xmlns:a16="http://schemas.microsoft.com/office/drawing/2014/main" id="{0C402CD7-80F4-5A23-1EF8-CD2AE4AE8DBA}"/>
                  </a:ext>
                </a:extLst>
              </p:cNvPr>
              <p:cNvSpPr/>
              <p:nvPr/>
            </p:nvSpPr>
            <p:spPr>
              <a:xfrm>
                <a:off x="6606050" y="1982625"/>
                <a:ext cx="962100" cy="962100"/>
              </a:xfrm>
              <a:prstGeom prst="roundRect">
                <a:avLst>
                  <a:gd name="adj" fmla="val 16667"/>
                </a:avLst>
              </a:prstGeom>
              <a:solidFill>
                <a:srgbClr val="DB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713;p52">
                <a:extLst>
                  <a:ext uri="{FF2B5EF4-FFF2-40B4-BE49-F238E27FC236}">
                    <a16:creationId xmlns:a16="http://schemas.microsoft.com/office/drawing/2014/main" id="{79D47AB7-A550-3632-EDAB-65A12DF44613}"/>
                  </a:ext>
                </a:extLst>
              </p:cNvPr>
              <p:cNvSpPr/>
              <p:nvPr/>
            </p:nvSpPr>
            <p:spPr>
              <a:xfrm>
                <a:off x="6360211" y="1733085"/>
                <a:ext cx="490757" cy="494932"/>
              </a:xfrm>
              <a:custGeom>
                <a:avLst/>
                <a:gdLst/>
                <a:ahLst/>
                <a:cxnLst/>
                <a:rect l="l" t="t" r="r" b="b"/>
                <a:pathLst>
                  <a:path w="8069" h="8069" extrusionOk="0">
                    <a:moveTo>
                      <a:pt x="4036" y="1"/>
                    </a:moveTo>
                    <a:cubicBezTo>
                      <a:pt x="3221" y="1"/>
                      <a:pt x="2560" y="662"/>
                      <a:pt x="2560" y="1480"/>
                    </a:cubicBezTo>
                    <a:lnTo>
                      <a:pt x="2560" y="2557"/>
                    </a:lnTo>
                    <a:lnTo>
                      <a:pt x="1480" y="2557"/>
                    </a:lnTo>
                    <a:cubicBezTo>
                      <a:pt x="662" y="2557"/>
                      <a:pt x="1" y="3218"/>
                      <a:pt x="1" y="4036"/>
                    </a:cubicBezTo>
                    <a:cubicBezTo>
                      <a:pt x="1" y="4851"/>
                      <a:pt x="662" y="5512"/>
                      <a:pt x="1480" y="5512"/>
                    </a:cubicBezTo>
                    <a:lnTo>
                      <a:pt x="2557" y="5512"/>
                    </a:lnTo>
                    <a:lnTo>
                      <a:pt x="2557" y="6589"/>
                    </a:lnTo>
                    <a:cubicBezTo>
                      <a:pt x="2557" y="7407"/>
                      <a:pt x="3218" y="8068"/>
                      <a:pt x="4033" y="8068"/>
                    </a:cubicBezTo>
                    <a:cubicBezTo>
                      <a:pt x="4851" y="8068"/>
                      <a:pt x="5512" y="7407"/>
                      <a:pt x="5512" y="6589"/>
                    </a:cubicBezTo>
                    <a:lnTo>
                      <a:pt x="5512" y="5512"/>
                    </a:lnTo>
                    <a:lnTo>
                      <a:pt x="6592" y="5512"/>
                    </a:lnTo>
                    <a:cubicBezTo>
                      <a:pt x="7407" y="5509"/>
                      <a:pt x="8068" y="4848"/>
                      <a:pt x="8068" y="4033"/>
                    </a:cubicBezTo>
                    <a:cubicBezTo>
                      <a:pt x="8068" y="3218"/>
                      <a:pt x="7407" y="2557"/>
                      <a:pt x="6592" y="2557"/>
                    </a:cubicBezTo>
                    <a:lnTo>
                      <a:pt x="5512" y="2557"/>
                    </a:lnTo>
                    <a:lnTo>
                      <a:pt x="5512" y="1480"/>
                    </a:lnTo>
                    <a:cubicBezTo>
                      <a:pt x="5512" y="662"/>
                      <a:pt x="4851" y="1"/>
                      <a:pt x="4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721;p52">
              <a:extLst>
                <a:ext uri="{FF2B5EF4-FFF2-40B4-BE49-F238E27FC236}">
                  <a16:creationId xmlns:a16="http://schemas.microsoft.com/office/drawing/2014/main" id="{ABA5010C-8C84-379B-D675-28A29A2D3E48}"/>
                </a:ext>
              </a:extLst>
            </p:cNvPr>
            <p:cNvGrpSpPr/>
            <p:nvPr/>
          </p:nvGrpSpPr>
          <p:grpSpPr>
            <a:xfrm>
              <a:off x="2866738" y="3139541"/>
              <a:ext cx="760569" cy="621691"/>
              <a:chOff x="7382844" y="2270331"/>
              <a:chExt cx="357324" cy="292078"/>
            </a:xfrm>
          </p:grpSpPr>
          <p:sp>
            <p:nvSpPr>
              <p:cNvPr id="2098" name="Google Shape;2722;p52">
                <a:extLst>
                  <a:ext uri="{FF2B5EF4-FFF2-40B4-BE49-F238E27FC236}">
                    <a16:creationId xmlns:a16="http://schemas.microsoft.com/office/drawing/2014/main" id="{ED6041D9-BA37-10AF-225B-CFAA2D90746A}"/>
                  </a:ext>
                </a:extLst>
              </p:cNvPr>
              <p:cNvSpPr/>
              <p:nvPr/>
            </p:nvSpPr>
            <p:spPr>
              <a:xfrm>
                <a:off x="7382844" y="2270331"/>
                <a:ext cx="357324" cy="292078"/>
              </a:xfrm>
              <a:custGeom>
                <a:avLst/>
                <a:gdLst/>
                <a:ahLst/>
                <a:cxnLst/>
                <a:rect l="l" t="t" r="r" b="b"/>
                <a:pathLst>
                  <a:path w="16112" h="13170" extrusionOk="0">
                    <a:moveTo>
                      <a:pt x="14604" y="2397"/>
                    </a:moveTo>
                    <a:cubicBezTo>
                      <a:pt x="14648" y="2397"/>
                      <a:pt x="14681" y="2434"/>
                      <a:pt x="14681" y="2478"/>
                    </a:cubicBezTo>
                    <a:lnTo>
                      <a:pt x="14681" y="10727"/>
                    </a:lnTo>
                    <a:lnTo>
                      <a:pt x="14177" y="10727"/>
                    </a:lnTo>
                    <a:lnTo>
                      <a:pt x="14177" y="3141"/>
                    </a:lnTo>
                    <a:cubicBezTo>
                      <a:pt x="14177" y="3010"/>
                      <a:pt x="14072" y="2902"/>
                      <a:pt x="13941" y="2902"/>
                    </a:cubicBezTo>
                    <a:lnTo>
                      <a:pt x="12706" y="2902"/>
                    </a:lnTo>
                    <a:lnTo>
                      <a:pt x="12706" y="2397"/>
                    </a:lnTo>
                    <a:close/>
                    <a:moveTo>
                      <a:pt x="3406" y="2397"/>
                    </a:moveTo>
                    <a:lnTo>
                      <a:pt x="3406" y="2902"/>
                    </a:lnTo>
                    <a:lnTo>
                      <a:pt x="2171" y="2902"/>
                    </a:lnTo>
                    <a:cubicBezTo>
                      <a:pt x="2040" y="2902"/>
                      <a:pt x="1935" y="3006"/>
                      <a:pt x="1935" y="3138"/>
                    </a:cubicBezTo>
                    <a:lnTo>
                      <a:pt x="1935" y="4689"/>
                    </a:lnTo>
                    <a:cubicBezTo>
                      <a:pt x="1932" y="4804"/>
                      <a:pt x="2009" y="4901"/>
                      <a:pt x="2120" y="4928"/>
                    </a:cubicBezTo>
                    <a:cubicBezTo>
                      <a:pt x="2135" y="4931"/>
                      <a:pt x="2150" y="4932"/>
                      <a:pt x="2164" y="4932"/>
                    </a:cubicBezTo>
                    <a:cubicBezTo>
                      <a:pt x="2291" y="4932"/>
                      <a:pt x="2399" y="4829"/>
                      <a:pt x="2396" y="4696"/>
                    </a:cubicBezTo>
                    <a:lnTo>
                      <a:pt x="2396" y="3407"/>
                    </a:lnTo>
                    <a:lnTo>
                      <a:pt x="3406" y="3407"/>
                    </a:lnTo>
                    <a:lnTo>
                      <a:pt x="3406" y="10771"/>
                    </a:lnTo>
                    <a:lnTo>
                      <a:pt x="2396" y="10771"/>
                    </a:lnTo>
                    <a:lnTo>
                      <a:pt x="2396" y="5753"/>
                    </a:lnTo>
                    <a:cubicBezTo>
                      <a:pt x="2400" y="5625"/>
                      <a:pt x="2295" y="5517"/>
                      <a:pt x="2168" y="5517"/>
                    </a:cubicBezTo>
                    <a:cubicBezTo>
                      <a:pt x="2036" y="5517"/>
                      <a:pt x="1932" y="5625"/>
                      <a:pt x="1935" y="5753"/>
                    </a:cubicBezTo>
                    <a:lnTo>
                      <a:pt x="1935" y="10771"/>
                    </a:lnTo>
                    <a:lnTo>
                      <a:pt x="1430" y="10771"/>
                    </a:lnTo>
                    <a:lnTo>
                      <a:pt x="1430" y="2478"/>
                    </a:lnTo>
                    <a:cubicBezTo>
                      <a:pt x="1430" y="2434"/>
                      <a:pt x="1464" y="2397"/>
                      <a:pt x="1508" y="2397"/>
                    </a:cubicBezTo>
                    <a:close/>
                    <a:moveTo>
                      <a:pt x="13716" y="3407"/>
                    </a:moveTo>
                    <a:lnTo>
                      <a:pt x="13716" y="10771"/>
                    </a:lnTo>
                    <a:lnTo>
                      <a:pt x="12706" y="10771"/>
                    </a:lnTo>
                    <a:lnTo>
                      <a:pt x="12706" y="3407"/>
                    </a:lnTo>
                    <a:close/>
                    <a:moveTo>
                      <a:pt x="9761" y="11232"/>
                    </a:moveTo>
                    <a:lnTo>
                      <a:pt x="9761" y="11737"/>
                    </a:lnTo>
                    <a:lnTo>
                      <a:pt x="6311" y="11737"/>
                    </a:lnTo>
                    <a:lnTo>
                      <a:pt x="6311" y="11232"/>
                    </a:lnTo>
                    <a:close/>
                    <a:moveTo>
                      <a:pt x="10979" y="1"/>
                    </a:moveTo>
                    <a:cubicBezTo>
                      <a:pt x="10858" y="1"/>
                      <a:pt x="10757" y="90"/>
                      <a:pt x="10744" y="209"/>
                    </a:cubicBezTo>
                    <a:cubicBezTo>
                      <a:pt x="10730" y="344"/>
                      <a:pt x="10838" y="462"/>
                      <a:pt x="10972" y="462"/>
                    </a:cubicBezTo>
                    <a:lnTo>
                      <a:pt x="12201" y="462"/>
                    </a:lnTo>
                    <a:lnTo>
                      <a:pt x="12201" y="10771"/>
                    </a:lnTo>
                    <a:lnTo>
                      <a:pt x="3871" y="10771"/>
                    </a:lnTo>
                    <a:lnTo>
                      <a:pt x="3871" y="462"/>
                    </a:lnTo>
                    <a:lnTo>
                      <a:pt x="9882" y="462"/>
                    </a:lnTo>
                    <a:cubicBezTo>
                      <a:pt x="9884" y="462"/>
                      <a:pt x="9886" y="462"/>
                      <a:pt x="9888" y="462"/>
                    </a:cubicBezTo>
                    <a:cubicBezTo>
                      <a:pt x="10007" y="462"/>
                      <a:pt x="10108" y="372"/>
                      <a:pt x="10124" y="253"/>
                    </a:cubicBezTo>
                    <a:cubicBezTo>
                      <a:pt x="10134" y="117"/>
                      <a:pt x="10030" y="1"/>
                      <a:pt x="9894" y="1"/>
                    </a:cubicBezTo>
                    <a:cubicBezTo>
                      <a:pt x="9892" y="1"/>
                      <a:pt x="9891" y="1"/>
                      <a:pt x="9889" y="1"/>
                    </a:cubicBezTo>
                    <a:lnTo>
                      <a:pt x="3645" y="1"/>
                    </a:lnTo>
                    <a:cubicBezTo>
                      <a:pt x="3643" y="1"/>
                      <a:pt x="3641" y="1"/>
                      <a:pt x="3639" y="1"/>
                    </a:cubicBezTo>
                    <a:cubicBezTo>
                      <a:pt x="3511" y="1"/>
                      <a:pt x="3406" y="107"/>
                      <a:pt x="3406" y="236"/>
                    </a:cubicBezTo>
                    <a:lnTo>
                      <a:pt x="3406" y="1936"/>
                    </a:lnTo>
                    <a:lnTo>
                      <a:pt x="1343" y="1936"/>
                    </a:lnTo>
                    <a:cubicBezTo>
                      <a:pt x="1138" y="1936"/>
                      <a:pt x="969" y="2104"/>
                      <a:pt x="966" y="2310"/>
                    </a:cubicBezTo>
                    <a:lnTo>
                      <a:pt x="966" y="10771"/>
                    </a:lnTo>
                    <a:lnTo>
                      <a:pt x="485" y="10771"/>
                    </a:lnTo>
                    <a:cubicBezTo>
                      <a:pt x="215" y="10771"/>
                      <a:pt x="0" y="10986"/>
                      <a:pt x="0" y="11252"/>
                    </a:cubicBezTo>
                    <a:lnTo>
                      <a:pt x="0" y="12481"/>
                    </a:lnTo>
                    <a:cubicBezTo>
                      <a:pt x="0" y="12481"/>
                      <a:pt x="283" y="13168"/>
                      <a:pt x="664" y="13168"/>
                    </a:cubicBezTo>
                    <a:cubicBezTo>
                      <a:pt x="671" y="13168"/>
                      <a:pt x="677" y="13168"/>
                      <a:pt x="683" y="13167"/>
                    </a:cubicBezTo>
                    <a:lnTo>
                      <a:pt x="11945" y="13167"/>
                    </a:lnTo>
                    <a:cubicBezTo>
                      <a:pt x="11956" y="13169"/>
                      <a:pt x="11966" y="13170"/>
                      <a:pt x="11977" y="13170"/>
                    </a:cubicBezTo>
                    <a:cubicBezTo>
                      <a:pt x="12091" y="13170"/>
                      <a:pt x="12187" y="13072"/>
                      <a:pt x="12181" y="12952"/>
                    </a:cubicBezTo>
                    <a:cubicBezTo>
                      <a:pt x="12181" y="12821"/>
                      <a:pt x="12076" y="12713"/>
                      <a:pt x="11945" y="12706"/>
                    </a:cubicBezTo>
                    <a:lnTo>
                      <a:pt x="683" y="12706"/>
                    </a:lnTo>
                    <a:cubicBezTo>
                      <a:pt x="681" y="12707"/>
                      <a:pt x="678" y="12707"/>
                      <a:pt x="675" y="12707"/>
                    </a:cubicBezTo>
                    <a:cubicBezTo>
                      <a:pt x="547" y="12707"/>
                      <a:pt x="421" y="12481"/>
                      <a:pt x="421" y="12481"/>
                    </a:cubicBezTo>
                    <a:lnTo>
                      <a:pt x="421" y="11471"/>
                    </a:lnTo>
                    <a:cubicBezTo>
                      <a:pt x="421" y="11340"/>
                      <a:pt x="525" y="11232"/>
                      <a:pt x="656" y="11232"/>
                    </a:cubicBezTo>
                    <a:lnTo>
                      <a:pt x="5846" y="11232"/>
                    </a:lnTo>
                    <a:lnTo>
                      <a:pt x="5846" y="11966"/>
                    </a:lnTo>
                    <a:cubicBezTo>
                      <a:pt x="5846" y="12094"/>
                      <a:pt x="5954" y="12201"/>
                      <a:pt x="6085" y="12201"/>
                    </a:cubicBezTo>
                    <a:lnTo>
                      <a:pt x="9986" y="12201"/>
                    </a:lnTo>
                    <a:cubicBezTo>
                      <a:pt x="10118" y="12201"/>
                      <a:pt x="10222" y="12094"/>
                      <a:pt x="10222" y="11966"/>
                    </a:cubicBezTo>
                    <a:lnTo>
                      <a:pt x="10222" y="11232"/>
                    </a:lnTo>
                    <a:lnTo>
                      <a:pt x="15415" y="11232"/>
                    </a:lnTo>
                    <a:cubicBezTo>
                      <a:pt x="15543" y="11232"/>
                      <a:pt x="15651" y="11340"/>
                      <a:pt x="15651" y="11471"/>
                    </a:cubicBezTo>
                    <a:lnTo>
                      <a:pt x="15651" y="12471"/>
                    </a:lnTo>
                    <a:cubicBezTo>
                      <a:pt x="15651" y="12602"/>
                      <a:pt x="15546" y="12706"/>
                      <a:pt x="15415" y="12706"/>
                    </a:cubicBezTo>
                    <a:lnTo>
                      <a:pt x="13042" y="12706"/>
                    </a:lnTo>
                    <a:cubicBezTo>
                      <a:pt x="13040" y="12706"/>
                      <a:pt x="13038" y="12706"/>
                      <a:pt x="13036" y="12706"/>
                    </a:cubicBezTo>
                    <a:cubicBezTo>
                      <a:pt x="12917" y="12706"/>
                      <a:pt x="12817" y="12796"/>
                      <a:pt x="12800" y="12915"/>
                    </a:cubicBezTo>
                    <a:cubicBezTo>
                      <a:pt x="12790" y="13053"/>
                      <a:pt x="12894" y="13167"/>
                      <a:pt x="13032" y="13167"/>
                    </a:cubicBezTo>
                    <a:lnTo>
                      <a:pt x="15402" y="13167"/>
                    </a:lnTo>
                    <a:cubicBezTo>
                      <a:pt x="15796" y="13167"/>
                      <a:pt x="16112" y="12851"/>
                      <a:pt x="16112" y="12457"/>
                    </a:cubicBezTo>
                    <a:lnTo>
                      <a:pt x="16112" y="11471"/>
                    </a:lnTo>
                    <a:cubicBezTo>
                      <a:pt x="16112" y="11084"/>
                      <a:pt x="15799" y="10771"/>
                      <a:pt x="15412" y="10771"/>
                    </a:cubicBezTo>
                    <a:lnTo>
                      <a:pt x="15146" y="10771"/>
                    </a:lnTo>
                    <a:lnTo>
                      <a:pt x="15146" y="2488"/>
                    </a:lnTo>
                    <a:cubicBezTo>
                      <a:pt x="15146" y="2182"/>
                      <a:pt x="14897" y="1936"/>
                      <a:pt x="14594" y="1936"/>
                    </a:cubicBezTo>
                    <a:lnTo>
                      <a:pt x="12706" y="1936"/>
                    </a:lnTo>
                    <a:lnTo>
                      <a:pt x="12706" y="233"/>
                    </a:lnTo>
                    <a:cubicBezTo>
                      <a:pt x="12706" y="107"/>
                      <a:pt x="12605" y="1"/>
                      <a:pt x="12476" y="1"/>
                    </a:cubicBezTo>
                    <a:cubicBezTo>
                      <a:pt x="12474" y="1"/>
                      <a:pt x="12472" y="1"/>
                      <a:pt x="12470" y="1"/>
                    </a:cubicBezTo>
                    <a:lnTo>
                      <a:pt x="10986" y="1"/>
                    </a:lnTo>
                    <a:cubicBezTo>
                      <a:pt x="10984" y="1"/>
                      <a:pt x="10981" y="1"/>
                      <a:pt x="10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723;p52">
                <a:extLst>
                  <a:ext uri="{FF2B5EF4-FFF2-40B4-BE49-F238E27FC236}">
                    <a16:creationId xmlns:a16="http://schemas.microsoft.com/office/drawing/2014/main" id="{D6526419-BCA6-EB6F-58EB-5C885EF24702}"/>
                  </a:ext>
                </a:extLst>
              </p:cNvPr>
              <p:cNvSpPr/>
              <p:nvPr/>
            </p:nvSpPr>
            <p:spPr>
              <a:xfrm>
                <a:off x="7497126" y="2293994"/>
                <a:ext cx="123839" cy="119182"/>
              </a:xfrm>
              <a:custGeom>
                <a:avLst/>
                <a:gdLst/>
                <a:ahLst/>
                <a:cxnLst/>
                <a:rect l="l" t="t" r="r" b="b"/>
                <a:pathLst>
                  <a:path w="5584" h="5374" extrusionOk="0">
                    <a:moveTo>
                      <a:pt x="2901" y="473"/>
                    </a:moveTo>
                    <a:cubicBezTo>
                      <a:pt x="3185" y="473"/>
                      <a:pt x="3473" y="528"/>
                      <a:pt x="3746" y="640"/>
                    </a:cubicBezTo>
                    <a:cubicBezTo>
                      <a:pt x="4571" y="983"/>
                      <a:pt x="5113" y="1791"/>
                      <a:pt x="5113" y="2686"/>
                    </a:cubicBezTo>
                    <a:cubicBezTo>
                      <a:pt x="5109" y="3908"/>
                      <a:pt x="4120" y="4898"/>
                      <a:pt x="2898" y="4901"/>
                    </a:cubicBezTo>
                    <a:cubicBezTo>
                      <a:pt x="2003" y="4901"/>
                      <a:pt x="1195" y="4359"/>
                      <a:pt x="852" y="3535"/>
                    </a:cubicBezTo>
                    <a:cubicBezTo>
                      <a:pt x="512" y="2707"/>
                      <a:pt x="700" y="1754"/>
                      <a:pt x="1333" y="1121"/>
                    </a:cubicBezTo>
                    <a:cubicBezTo>
                      <a:pt x="1757" y="698"/>
                      <a:pt x="2324" y="473"/>
                      <a:pt x="2901" y="473"/>
                    </a:cubicBezTo>
                    <a:close/>
                    <a:moveTo>
                      <a:pt x="2898" y="1"/>
                    </a:moveTo>
                    <a:cubicBezTo>
                      <a:pt x="1811" y="1"/>
                      <a:pt x="831" y="654"/>
                      <a:pt x="414" y="1660"/>
                    </a:cubicBezTo>
                    <a:cubicBezTo>
                      <a:pt x="0" y="2663"/>
                      <a:pt x="229" y="3817"/>
                      <a:pt x="996" y="4588"/>
                    </a:cubicBezTo>
                    <a:cubicBezTo>
                      <a:pt x="1512" y="5102"/>
                      <a:pt x="2200" y="5374"/>
                      <a:pt x="2899" y="5374"/>
                    </a:cubicBezTo>
                    <a:cubicBezTo>
                      <a:pt x="3244" y="5374"/>
                      <a:pt x="3593" y="5307"/>
                      <a:pt x="3924" y="5170"/>
                    </a:cubicBezTo>
                    <a:cubicBezTo>
                      <a:pt x="4931" y="4753"/>
                      <a:pt x="5584" y="3774"/>
                      <a:pt x="5584" y="2686"/>
                    </a:cubicBezTo>
                    <a:cubicBezTo>
                      <a:pt x="5584" y="1202"/>
                      <a:pt x="4382" y="1"/>
                      <a:pt x="2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724;p52">
                <a:extLst>
                  <a:ext uri="{FF2B5EF4-FFF2-40B4-BE49-F238E27FC236}">
                    <a16:creationId xmlns:a16="http://schemas.microsoft.com/office/drawing/2014/main" id="{A4B6FFF5-056E-132E-FCEB-E50EB88AB0E2}"/>
                  </a:ext>
                </a:extLst>
              </p:cNvPr>
              <p:cNvSpPr/>
              <p:nvPr/>
            </p:nvSpPr>
            <p:spPr>
              <a:xfrm>
                <a:off x="7523695" y="2316017"/>
                <a:ext cx="75625" cy="75625"/>
              </a:xfrm>
              <a:custGeom>
                <a:avLst/>
                <a:gdLst/>
                <a:ahLst/>
                <a:cxnLst/>
                <a:rect l="l" t="t" r="r" b="b"/>
                <a:pathLst>
                  <a:path w="3410" h="3410" extrusionOk="0">
                    <a:moveTo>
                      <a:pt x="1979" y="465"/>
                    </a:moveTo>
                    <a:lnTo>
                      <a:pt x="1979" y="1195"/>
                    </a:lnTo>
                    <a:cubicBezTo>
                      <a:pt x="1979" y="1327"/>
                      <a:pt x="2084" y="1431"/>
                      <a:pt x="2215" y="1431"/>
                    </a:cubicBezTo>
                    <a:lnTo>
                      <a:pt x="2945" y="1431"/>
                    </a:lnTo>
                    <a:lnTo>
                      <a:pt x="2945" y="1936"/>
                    </a:lnTo>
                    <a:lnTo>
                      <a:pt x="2175" y="1936"/>
                    </a:lnTo>
                    <a:cubicBezTo>
                      <a:pt x="2043" y="1936"/>
                      <a:pt x="1936" y="2043"/>
                      <a:pt x="1936" y="2175"/>
                    </a:cubicBezTo>
                    <a:lnTo>
                      <a:pt x="1936" y="2905"/>
                    </a:lnTo>
                    <a:lnTo>
                      <a:pt x="1431" y="2905"/>
                    </a:lnTo>
                    <a:lnTo>
                      <a:pt x="1431" y="2175"/>
                    </a:lnTo>
                    <a:cubicBezTo>
                      <a:pt x="1431" y="2043"/>
                      <a:pt x="1326" y="1936"/>
                      <a:pt x="1195" y="1936"/>
                    </a:cubicBezTo>
                    <a:lnTo>
                      <a:pt x="465" y="1936"/>
                    </a:lnTo>
                    <a:lnTo>
                      <a:pt x="465" y="1431"/>
                    </a:lnTo>
                    <a:lnTo>
                      <a:pt x="1195" y="1431"/>
                    </a:lnTo>
                    <a:cubicBezTo>
                      <a:pt x="1326" y="1431"/>
                      <a:pt x="1431" y="1327"/>
                      <a:pt x="1431" y="1195"/>
                    </a:cubicBezTo>
                    <a:lnTo>
                      <a:pt x="1431" y="465"/>
                    </a:lnTo>
                    <a:close/>
                    <a:moveTo>
                      <a:pt x="1205" y="0"/>
                    </a:moveTo>
                    <a:cubicBezTo>
                      <a:pt x="1074" y="0"/>
                      <a:pt x="970" y="108"/>
                      <a:pt x="970" y="239"/>
                    </a:cubicBezTo>
                    <a:lnTo>
                      <a:pt x="970" y="970"/>
                    </a:lnTo>
                    <a:lnTo>
                      <a:pt x="239" y="970"/>
                    </a:lnTo>
                    <a:cubicBezTo>
                      <a:pt x="108" y="970"/>
                      <a:pt x="0" y="1074"/>
                      <a:pt x="0" y="1205"/>
                    </a:cubicBezTo>
                    <a:lnTo>
                      <a:pt x="0" y="2205"/>
                    </a:lnTo>
                    <a:cubicBezTo>
                      <a:pt x="0" y="2336"/>
                      <a:pt x="108" y="2441"/>
                      <a:pt x="239" y="2441"/>
                    </a:cubicBezTo>
                    <a:lnTo>
                      <a:pt x="970" y="2441"/>
                    </a:lnTo>
                    <a:lnTo>
                      <a:pt x="970" y="3174"/>
                    </a:lnTo>
                    <a:cubicBezTo>
                      <a:pt x="970" y="3302"/>
                      <a:pt x="1074" y="3410"/>
                      <a:pt x="1205" y="3410"/>
                    </a:cubicBezTo>
                    <a:lnTo>
                      <a:pt x="2205" y="3410"/>
                    </a:lnTo>
                    <a:cubicBezTo>
                      <a:pt x="2336" y="3410"/>
                      <a:pt x="2440" y="3302"/>
                      <a:pt x="2440" y="3174"/>
                    </a:cubicBezTo>
                    <a:lnTo>
                      <a:pt x="2440" y="2441"/>
                    </a:lnTo>
                    <a:lnTo>
                      <a:pt x="3174" y="2441"/>
                    </a:lnTo>
                    <a:cubicBezTo>
                      <a:pt x="3302" y="2441"/>
                      <a:pt x="3410" y="2336"/>
                      <a:pt x="3410" y="2205"/>
                    </a:cubicBezTo>
                    <a:lnTo>
                      <a:pt x="3410" y="1209"/>
                    </a:lnTo>
                    <a:cubicBezTo>
                      <a:pt x="3410" y="1078"/>
                      <a:pt x="3305" y="970"/>
                      <a:pt x="3174" y="970"/>
                    </a:cubicBezTo>
                    <a:lnTo>
                      <a:pt x="2440" y="970"/>
                    </a:lnTo>
                    <a:lnTo>
                      <a:pt x="2440" y="239"/>
                    </a:lnTo>
                    <a:cubicBezTo>
                      <a:pt x="2440" y="108"/>
                      <a:pt x="2336" y="0"/>
                      <a:pt x="2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725;p52">
                <a:extLst>
                  <a:ext uri="{FF2B5EF4-FFF2-40B4-BE49-F238E27FC236}">
                    <a16:creationId xmlns:a16="http://schemas.microsoft.com/office/drawing/2014/main" id="{3FF65BD4-C64B-B02B-FEB1-69BBBB7C60EC}"/>
                  </a:ext>
                </a:extLst>
              </p:cNvPr>
              <p:cNvSpPr/>
              <p:nvPr/>
            </p:nvSpPr>
            <p:spPr>
              <a:xfrm>
                <a:off x="7513471" y="2422380"/>
                <a:ext cx="95851" cy="10335"/>
              </a:xfrm>
              <a:custGeom>
                <a:avLst/>
                <a:gdLst/>
                <a:ahLst/>
                <a:cxnLst/>
                <a:rect l="l" t="t" r="r" b="b"/>
                <a:pathLst>
                  <a:path w="4322" h="466" extrusionOk="0">
                    <a:moveTo>
                      <a:pt x="256" y="1"/>
                    </a:moveTo>
                    <a:cubicBezTo>
                      <a:pt x="135" y="1"/>
                      <a:pt x="27" y="92"/>
                      <a:pt x="14" y="213"/>
                    </a:cubicBezTo>
                    <a:cubicBezTo>
                      <a:pt x="0" y="347"/>
                      <a:pt x="108" y="465"/>
                      <a:pt x="242" y="465"/>
                    </a:cubicBezTo>
                    <a:lnTo>
                      <a:pt x="4069" y="465"/>
                    </a:lnTo>
                    <a:cubicBezTo>
                      <a:pt x="4190" y="465"/>
                      <a:pt x="4295" y="374"/>
                      <a:pt x="4312" y="253"/>
                    </a:cubicBezTo>
                    <a:cubicBezTo>
                      <a:pt x="4322" y="118"/>
                      <a:pt x="4214" y="1"/>
                      <a:pt x="4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726;p52">
                <a:extLst>
                  <a:ext uri="{FF2B5EF4-FFF2-40B4-BE49-F238E27FC236}">
                    <a16:creationId xmlns:a16="http://schemas.microsoft.com/office/drawing/2014/main" id="{7C9865B9-6A97-98A7-A399-D5B3847DD912}"/>
                  </a:ext>
                </a:extLst>
              </p:cNvPr>
              <p:cNvSpPr/>
              <p:nvPr/>
            </p:nvSpPr>
            <p:spPr>
              <a:xfrm>
                <a:off x="7513471" y="2443870"/>
                <a:ext cx="95785" cy="10268"/>
              </a:xfrm>
              <a:custGeom>
                <a:avLst/>
                <a:gdLst/>
                <a:ahLst/>
                <a:cxnLst/>
                <a:rect l="l" t="t" r="r" b="b"/>
                <a:pathLst>
                  <a:path w="4319" h="463" extrusionOk="0">
                    <a:moveTo>
                      <a:pt x="249" y="1"/>
                    </a:moveTo>
                    <a:cubicBezTo>
                      <a:pt x="131" y="1"/>
                      <a:pt x="27" y="91"/>
                      <a:pt x="14" y="210"/>
                    </a:cubicBezTo>
                    <a:cubicBezTo>
                      <a:pt x="0" y="348"/>
                      <a:pt x="108" y="462"/>
                      <a:pt x="242" y="462"/>
                    </a:cubicBezTo>
                    <a:lnTo>
                      <a:pt x="4066" y="462"/>
                    </a:lnTo>
                    <a:cubicBezTo>
                      <a:pt x="4068" y="462"/>
                      <a:pt x="4070" y="462"/>
                      <a:pt x="4072" y="462"/>
                    </a:cubicBezTo>
                    <a:cubicBezTo>
                      <a:pt x="4191" y="462"/>
                      <a:pt x="4292" y="372"/>
                      <a:pt x="4308" y="253"/>
                    </a:cubicBezTo>
                    <a:cubicBezTo>
                      <a:pt x="4318" y="115"/>
                      <a:pt x="4214" y="1"/>
                      <a:pt x="4076" y="1"/>
                    </a:cubicBezTo>
                    <a:lnTo>
                      <a:pt x="256" y="1"/>
                    </a:lnTo>
                    <a:cubicBezTo>
                      <a:pt x="254" y="1"/>
                      <a:pt x="252"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727;p52">
                <a:extLst>
                  <a:ext uri="{FF2B5EF4-FFF2-40B4-BE49-F238E27FC236}">
                    <a16:creationId xmlns:a16="http://schemas.microsoft.com/office/drawing/2014/main" id="{434B5021-312B-9FBE-F060-9DE86484EE5E}"/>
                  </a:ext>
                </a:extLst>
              </p:cNvPr>
              <p:cNvSpPr/>
              <p:nvPr/>
            </p:nvSpPr>
            <p:spPr>
              <a:xfrm>
                <a:off x="7513471" y="2465293"/>
                <a:ext cx="95851" cy="10335"/>
              </a:xfrm>
              <a:custGeom>
                <a:avLst/>
                <a:gdLst/>
                <a:ahLst/>
                <a:cxnLst/>
                <a:rect l="l" t="t" r="r" b="b"/>
                <a:pathLst>
                  <a:path w="4322" h="466" extrusionOk="0">
                    <a:moveTo>
                      <a:pt x="256" y="1"/>
                    </a:moveTo>
                    <a:cubicBezTo>
                      <a:pt x="135" y="1"/>
                      <a:pt x="27" y="92"/>
                      <a:pt x="14" y="213"/>
                    </a:cubicBezTo>
                    <a:cubicBezTo>
                      <a:pt x="0" y="348"/>
                      <a:pt x="108" y="465"/>
                      <a:pt x="242" y="465"/>
                    </a:cubicBezTo>
                    <a:lnTo>
                      <a:pt x="4069" y="465"/>
                    </a:lnTo>
                    <a:cubicBezTo>
                      <a:pt x="4190" y="465"/>
                      <a:pt x="4295" y="375"/>
                      <a:pt x="4312" y="253"/>
                    </a:cubicBezTo>
                    <a:cubicBezTo>
                      <a:pt x="4322" y="119"/>
                      <a:pt x="4214" y="1"/>
                      <a:pt x="4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728;p52">
                <a:extLst>
                  <a:ext uri="{FF2B5EF4-FFF2-40B4-BE49-F238E27FC236}">
                    <a16:creationId xmlns:a16="http://schemas.microsoft.com/office/drawing/2014/main" id="{B1F591AA-D20A-CC99-DF83-15A35AC60981}"/>
                  </a:ext>
                </a:extLst>
              </p:cNvPr>
              <p:cNvSpPr/>
              <p:nvPr/>
            </p:nvSpPr>
            <p:spPr>
              <a:xfrm>
                <a:off x="7513471" y="2486806"/>
                <a:ext cx="95785" cy="10246"/>
              </a:xfrm>
              <a:custGeom>
                <a:avLst/>
                <a:gdLst/>
                <a:ahLst/>
                <a:cxnLst/>
                <a:rect l="l" t="t" r="r" b="b"/>
                <a:pathLst>
                  <a:path w="4319" h="462" extrusionOk="0">
                    <a:moveTo>
                      <a:pt x="249" y="0"/>
                    </a:moveTo>
                    <a:cubicBezTo>
                      <a:pt x="131" y="0"/>
                      <a:pt x="27" y="90"/>
                      <a:pt x="14" y="209"/>
                    </a:cubicBezTo>
                    <a:cubicBezTo>
                      <a:pt x="0" y="347"/>
                      <a:pt x="108" y="461"/>
                      <a:pt x="242" y="461"/>
                    </a:cubicBezTo>
                    <a:lnTo>
                      <a:pt x="4066" y="461"/>
                    </a:lnTo>
                    <a:cubicBezTo>
                      <a:pt x="4068" y="461"/>
                      <a:pt x="4070" y="462"/>
                      <a:pt x="4072" y="462"/>
                    </a:cubicBezTo>
                    <a:cubicBezTo>
                      <a:pt x="4191" y="462"/>
                      <a:pt x="4292" y="372"/>
                      <a:pt x="4308" y="253"/>
                    </a:cubicBezTo>
                    <a:cubicBezTo>
                      <a:pt x="4318" y="115"/>
                      <a:pt x="4214" y="0"/>
                      <a:pt x="4076" y="0"/>
                    </a:cubicBezTo>
                    <a:lnTo>
                      <a:pt x="256" y="0"/>
                    </a:lnTo>
                    <a:cubicBezTo>
                      <a:pt x="254" y="0"/>
                      <a:pt x="252" y="0"/>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8" name="Google Shape;163;p34">
            <a:extLst>
              <a:ext uri="{FF2B5EF4-FFF2-40B4-BE49-F238E27FC236}">
                <a16:creationId xmlns:a16="http://schemas.microsoft.com/office/drawing/2014/main" id="{12106786-EFAA-269C-18FB-77E9BBAE052C}"/>
              </a:ext>
            </a:extLst>
          </p:cNvPr>
          <p:cNvSpPr txBox="1">
            <a:spLocks/>
          </p:cNvSpPr>
          <p:nvPr/>
        </p:nvSpPr>
        <p:spPr>
          <a:xfrm>
            <a:off x="1452637" y="3256178"/>
            <a:ext cx="1809535" cy="1033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chemeClr val="tx1"/>
                </a:solidFill>
              </a:rPr>
              <a:t>2 puntos para recolección de equipos</a:t>
            </a:r>
            <a:endParaRPr kumimoji="0" lang="es-CO" sz="1600" b="0" i="0" u="none" strike="noStrike" kern="0" cap="none" spc="0" normalizeH="0" baseline="0">
              <a:ln>
                <a:noFill/>
              </a:ln>
              <a:solidFill>
                <a:schemeClr val="tx1"/>
              </a:solidFill>
              <a:effectLst/>
              <a:uLnTx/>
              <a:uFillTx/>
              <a:latin typeface="Poppins"/>
              <a:cs typeface="Poppins"/>
              <a:sym typeface="Poppins"/>
            </a:endParaRPr>
          </a:p>
        </p:txBody>
      </p:sp>
      <p:grpSp>
        <p:nvGrpSpPr>
          <p:cNvPr id="2136" name="Grupo 2135">
            <a:extLst>
              <a:ext uri="{FF2B5EF4-FFF2-40B4-BE49-F238E27FC236}">
                <a16:creationId xmlns:a16="http://schemas.microsoft.com/office/drawing/2014/main" id="{7D09C772-7855-7ABA-822E-920AE44018F4}"/>
              </a:ext>
            </a:extLst>
          </p:cNvPr>
          <p:cNvGrpSpPr>
            <a:grpSpLocks noChangeAspect="1"/>
          </p:cNvGrpSpPr>
          <p:nvPr/>
        </p:nvGrpSpPr>
        <p:grpSpPr>
          <a:xfrm>
            <a:off x="577622" y="2072503"/>
            <a:ext cx="864000" cy="866647"/>
            <a:chOff x="703158" y="986968"/>
            <a:chExt cx="1207939" cy="1211640"/>
          </a:xfrm>
        </p:grpSpPr>
        <p:grpSp>
          <p:nvGrpSpPr>
            <p:cNvPr id="2115" name="Google Shape;2711;p52">
              <a:extLst>
                <a:ext uri="{FF2B5EF4-FFF2-40B4-BE49-F238E27FC236}">
                  <a16:creationId xmlns:a16="http://schemas.microsoft.com/office/drawing/2014/main" id="{8BDDD90A-C67E-1934-2619-3A729ECAC58A}"/>
                </a:ext>
              </a:extLst>
            </p:cNvPr>
            <p:cNvGrpSpPr/>
            <p:nvPr/>
          </p:nvGrpSpPr>
          <p:grpSpPr>
            <a:xfrm>
              <a:off x="703158" y="986968"/>
              <a:ext cx="1207939" cy="1211640"/>
              <a:chOff x="6360211" y="1733085"/>
              <a:chExt cx="1207939" cy="1211640"/>
            </a:xfrm>
          </p:grpSpPr>
          <p:sp>
            <p:nvSpPr>
              <p:cNvPr id="2116" name="Google Shape;2712;p52">
                <a:extLst>
                  <a:ext uri="{FF2B5EF4-FFF2-40B4-BE49-F238E27FC236}">
                    <a16:creationId xmlns:a16="http://schemas.microsoft.com/office/drawing/2014/main" id="{5E76B07D-5584-8B80-343F-EBC1529C5E3B}"/>
                  </a:ext>
                </a:extLst>
              </p:cNvPr>
              <p:cNvSpPr/>
              <p:nvPr/>
            </p:nvSpPr>
            <p:spPr>
              <a:xfrm>
                <a:off x="6606050" y="1982625"/>
                <a:ext cx="962100" cy="962100"/>
              </a:xfrm>
              <a:prstGeom prst="roundRect">
                <a:avLst>
                  <a:gd name="adj" fmla="val 16667"/>
                </a:avLst>
              </a:prstGeom>
              <a:solidFill>
                <a:srgbClr val="DB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713;p52">
                <a:extLst>
                  <a:ext uri="{FF2B5EF4-FFF2-40B4-BE49-F238E27FC236}">
                    <a16:creationId xmlns:a16="http://schemas.microsoft.com/office/drawing/2014/main" id="{D145E296-26A7-6A6C-53C4-F32FDB427476}"/>
                  </a:ext>
                </a:extLst>
              </p:cNvPr>
              <p:cNvSpPr/>
              <p:nvPr/>
            </p:nvSpPr>
            <p:spPr>
              <a:xfrm>
                <a:off x="6360211" y="1733085"/>
                <a:ext cx="490757" cy="494932"/>
              </a:xfrm>
              <a:custGeom>
                <a:avLst/>
                <a:gdLst/>
                <a:ahLst/>
                <a:cxnLst/>
                <a:rect l="l" t="t" r="r" b="b"/>
                <a:pathLst>
                  <a:path w="8069" h="8069" extrusionOk="0">
                    <a:moveTo>
                      <a:pt x="4036" y="1"/>
                    </a:moveTo>
                    <a:cubicBezTo>
                      <a:pt x="3221" y="1"/>
                      <a:pt x="2560" y="662"/>
                      <a:pt x="2560" y="1480"/>
                    </a:cubicBezTo>
                    <a:lnTo>
                      <a:pt x="2560" y="2557"/>
                    </a:lnTo>
                    <a:lnTo>
                      <a:pt x="1480" y="2557"/>
                    </a:lnTo>
                    <a:cubicBezTo>
                      <a:pt x="662" y="2557"/>
                      <a:pt x="1" y="3218"/>
                      <a:pt x="1" y="4036"/>
                    </a:cubicBezTo>
                    <a:cubicBezTo>
                      <a:pt x="1" y="4851"/>
                      <a:pt x="662" y="5512"/>
                      <a:pt x="1480" y="5512"/>
                    </a:cubicBezTo>
                    <a:lnTo>
                      <a:pt x="2557" y="5512"/>
                    </a:lnTo>
                    <a:lnTo>
                      <a:pt x="2557" y="6589"/>
                    </a:lnTo>
                    <a:cubicBezTo>
                      <a:pt x="2557" y="7407"/>
                      <a:pt x="3218" y="8068"/>
                      <a:pt x="4033" y="8068"/>
                    </a:cubicBezTo>
                    <a:cubicBezTo>
                      <a:pt x="4851" y="8068"/>
                      <a:pt x="5512" y="7407"/>
                      <a:pt x="5512" y="6589"/>
                    </a:cubicBezTo>
                    <a:lnTo>
                      <a:pt x="5512" y="5512"/>
                    </a:lnTo>
                    <a:lnTo>
                      <a:pt x="6592" y="5512"/>
                    </a:lnTo>
                    <a:cubicBezTo>
                      <a:pt x="7407" y="5509"/>
                      <a:pt x="8068" y="4848"/>
                      <a:pt x="8068" y="4033"/>
                    </a:cubicBezTo>
                    <a:cubicBezTo>
                      <a:pt x="8068" y="3218"/>
                      <a:pt x="7407" y="2557"/>
                      <a:pt x="6592" y="2557"/>
                    </a:cubicBezTo>
                    <a:lnTo>
                      <a:pt x="5512" y="2557"/>
                    </a:lnTo>
                    <a:lnTo>
                      <a:pt x="5512" y="1480"/>
                    </a:lnTo>
                    <a:cubicBezTo>
                      <a:pt x="5512" y="662"/>
                      <a:pt x="4851" y="1"/>
                      <a:pt x="4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890;p57">
              <a:extLst>
                <a:ext uri="{FF2B5EF4-FFF2-40B4-BE49-F238E27FC236}">
                  <a16:creationId xmlns:a16="http://schemas.microsoft.com/office/drawing/2014/main" id="{D7622CED-FE5F-D97A-AA74-6E0DB35BCA70}"/>
                </a:ext>
              </a:extLst>
            </p:cNvPr>
            <p:cNvGrpSpPr/>
            <p:nvPr/>
          </p:nvGrpSpPr>
          <p:grpSpPr>
            <a:xfrm>
              <a:off x="1082040" y="1481798"/>
              <a:ext cx="710759" cy="556595"/>
              <a:chOff x="4878379" y="2473892"/>
              <a:chExt cx="367161" cy="287523"/>
            </a:xfrm>
          </p:grpSpPr>
          <p:sp>
            <p:nvSpPr>
              <p:cNvPr id="2127" name="Google Shape;2891;p57">
                <a:extLst>
                  <a:ext uri="{FF2B5EF4-FFF2-40B4-BE49-F238E27FC236}">
                    <a16:creationId xmlns:a16="http://schemas.microsoft.com/office/drawing/2014/main" id="{39888BB3-0E35-5634-3E78-5708082CC28E}"/>
                  </a:ext>
                </a:extLst>
              </p:cNvPr>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892;p57">
                <a:extLst>
                  <a:ext uri="{FF2B5EF4-FFF2-40B4-BE49-F238E27FC236}">
                    <a16:creationId xmlns:a16="http://schemas.microsoft.com/office/drawing/2014/main" id="{A5E2BD07-7DC7-BEC5-A09F-C97ABE6CCF96}"/>
                  </a:ext>
                </a:extLst>
              </p:cNvPr>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893;p57">
                <a:extLst>
                  <a:ext uri="{FF2B5EF4-FFF2-40B4-BE49-F238E27FC236}">
                    <a16:creationId xmlns:a16="http://schemas.microsoft.com/office/drawing/2014/main" id="{E5F62324-0B7A-63F5-DF65-02D6ADC242E3}"/>
                  </a:ext>
                </a:extLst>
              </p:cNvPr>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894;p57">
                <a:extLst>
                  <a:ext uri="{FF2B5EF4-FFF2-40B4-BE49-F238E27FC236}">
                    <a16:creationId xmlns:a16="http://schemas.microsoft.com/office/drawing/2014/main" id="{7D032F8A-0F55-8AA1-9AA3-3328381F8671}"/>
                  </a:ext>
                </a:extLst>
              </p:cNvPr>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895;p57">
                <a:extLst>
                  <a:ext uri="{FF2B5EF4-FFF2-40B4-BE49-F238E27FC236}">
                    <a16:creationId xmlns:a16="http://schemas.microsoft.com/office/drawing/2014/main" id="{928ADBB5-D6D7-7DB9-515C-6CF86057632A}"/>
                  </a:ext>
                </a:extLst>
              </p:cNvPr>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2" name="Google Shape;163;p34">
            <a:extLst>
              <a:ext uri="{FF2B5EF4-FFF2-40B4-BE49-F238E27FC236}">
                <a16:creationId xmlns:a16="http://schemas.microsoft.com/office/drawing/2014/main" id="{D2DC4E94-1175-D3D0-6308-94B31496BB75}"/>
              </a:ext>
            </a:extLst>
          </p:cNvPr>
          <p:cNvSpPr txBox="1">
            <a:spLocks/>
          </p:cNvSpPr>
          <p:nvPr/>
        </p:nvSpPr>
        <p:spPr>
          <a:xfrm>
            <a:off x="1437323" y="2151114"/>
            <a:ext cx="2084495" cy="913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kern="0">
                <a:solidFill>
                  <a:schemeClr val="tx1"/>
                </a:solidFill>
              </a:rPr>
              <a:t>35 vehículos contratados</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000" b="0" i="0" u="none" strike="noStrike" kern="0" cap="none" spc="0" normalizeH="0" baseline="0">
                <a:ln>
                  <a:noFill/>
                </a:ln>
                <a:solidFill>
                  <a:schemeClr val="tx1"/>
                </a:solidFill>
                <a:effectLst/>
                <a:uLnTx/>
                <a:uFillTx/>
                <a:latin typeface="Poppins"/>
                <a:cs typeface="Poppins"/>
                <a:sym typeface="Poppins"/>
              </a:rPr>
              <a:t>(GPS - Se</a:t>
            </a:r>
            <a:r>
              <a:rPr lang="es-CO" sz="1000" kern="0">
                <a:solidFill>
                  <a:schemeClr val="tx1"/>
                </a:solidFill>
              </a:rPr>
              <a:t> puede consultar su ubicación manualmente)</a:t>
            </a:r>
            <a:endParaRPr kumimoji="0" lang="es-CO" sz="1000" b="0" i="0" u="none" strike="noStrike" kern="0" cap="none" spc="0" normalizeH="0" baseline="0">
              <a:ln>
                <a:noFill/>
              </a:ln>
              <a:solidFill>
                <a:schemeClr val="tx1"/>
              </a:solidFill>
              <a:effectLst/>
              <a:uLnTx/>
              <a:uFillTx/>
              <a:latin typeface="Poppins"/>
              <a:cs typeface="Poppins"/>
              <a:sym typeface="Poppins"/>
            </a:endParaRPr>
          </a:p>
        </p:txBody>
      </p:sp>
      <p:sp>
        <p:nvSpPr>
          <p:cNvPr id="2133" name="Google Shape;164;p34">
            <a:extLst>
              <a:ext uri="{FF2B5EF4-FFF2-40B4-BE49-F238E27FC236}">
                <a16:creationId xmlns:a16="http://schemas.microsoft.com/office/drawing/2014/main" id="{BB4BCB13-6DD5-7806-8B41-26F40AFA57AA}"/>
              </a:ext>
            </a:extLst>
          </p:cNvPr>
          <p:cNvSpPr/>
          <p:nvPr/>
        </p:nvSpPr>
        <p:spPr>
          <a:xfrm>
            <a:off x="527231" y="1381467"/>
            <a:ext cx="1466400"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a:ln>
                  <a:noFill/>
                </a:ln>
                <a:solidFill>
                  <a:srgbClr val="FFFBF9"/>
                </a:solidFill>
                <a:effectLst/>
                <a:uLnTx/>
                <a:uFillTx/>
                <a:latin typeface="Poppins"/>
                <a:ea typeface="Poppins"/>
                <a:cs typeface="Poppins"/>
                <a:sym typeface="Poppins"/>
              </a:rPr>
              <a:t>RECURSOS</a:t>
            </a:r>
          </a:p>
        </p:txBody>
      </p:sp>
      <p:grpSp>
        <p:nvGrpSpPr>
          <p:cNvPr id="2158" name="Grupo 2157">
            <a:extLst>
              <a:ext uri="{FF2B5EF4-FFF2-40B4-BE49-F238E27FC236}">
                <a16:creationId xmlns:a16="http://schemas.microsoft.com/office/drawing/2014/main" id="{B9B28164-3BE2-AC1F-52ED-8A79E6EEB9A2}"/>
              </a:ext>
            </a:extLst>
          </p:cNvPr>
          <p:cNvGrpSpPr>
            <a:grpSpLocks noChangeAspect="1"/>
          </p:cNvGrpSpPr>
          <p:nvPr/>
        </p:nvGrpSpPr>
        <p:grpSpPr>
          <a:xfrm>
            <a:off x="577626" y="4297293"/>
            <a:ext cx="864001" cy="866647"/>
            <a:chOff x="3996942" y="3391692"/>
            <a:chExt cx="1025904" cy="1029046"/>
          </a:xfrm>
        </p:grpSpPr>
        <p:grpSp>
          <p:nvGrpSpPr>
            <p:cNvPr id="2143" name="Google Shape;2711;p52">
              <a:extLst>
                <a:ext uri="{FF2B5EF4-FFF2-40B4-BE49-F238E27FC236}">
                  <a16:creationId xmlns:a16="http://schemas.microsoft.com/office/drawing/2014/main" id="{32E6378E-1969-C191-0250-50730DF366F8}"/>
                </a:ext>
              </a:extLst>
            </p:cNvPr>
            <p:cNvGrpSpPr/>
            <p:nvPr/>
          </p:nvGrpSpPr>
          <p:grpSpPr>
            <a:xfrm>
              <a:off x="3996942" y="3391692"/>
              <a:ext cx="1025904" cy="1029046"/>
              <a:chOff x="6360211" y="1733085"/>
              <a:chExt cx="1207939" cy="1211640"/>
            </a:xfrm>
          </p:grpSpPr>
          <p:sp>
            <p:nvSpPr>
              <p:cNvPr id="2152" name="Google Shape;2712;p52">
                <a:extLst>
                  <a:ext uri="{FF2B5EF4-FFF2-40B4-BE49-F238E27FC236}">
                    <a16:creationId xmlns:a16="http://schemas.microsoft.com/office/drawing/2014/main" id="{60593243-8299-6946-3E2B-A49A45101A8D}"/>
                  </a:ext>
                </a:extLst>
              </p:cNvPr>
              <p:cNvSpPr/>
              <p:nvPr/>
            </p:nvSpPr>
            <p:spPr>
              <a:xfrm>
                <a:off x="6606050" y="1982625"/>
                <a:ext cx="962100" cy="962100"/>
              </a:xfrm>
              <a:prstGeom prst="roundRect">
                <a:avLst>
                  <a:gd name="adj" fmla="val 16667"/>
                </a:avLst>
              </a:prstGeom>
              <a:solidFill>
                <a:srgbClr val="DB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713;p52">
                <a:extLst>
                  <a:ext uri="{FF2B5EF4-FFF2-40B4-BE49-F238E27FC236}">
                    <a16:creationId xmlns:a16="http://schemas.microsoft.com/office/drawing/2014/main" id="{4BE1333F-B8D1-F275-ECEF-FF28E2F5E4F8}"/>
                  </a:ext>
                </a:extLst>
              </p:cNvPr>
              <p:cNvSpPr/>
              <p:nvPr/>
            </p:nvSpPr>
            <p:spPr>
              <a:xfrm>
                <a:off x="6360211" y="1733085"/>
                <a:ext cx="490757" cy="494932"/>
              </a:xfrm>
              <a:custGeom>
                <a:avLst/>
                <a:gdLst/>
                <a:ahLst/>
                <a:cxnLst/>
                <a:rect l="l" t="t" r="r" b="b"/>
                <a:pathLst>
                  <a:path w="8069" h="8069" extrusionOk="0">
                    <a:moveTo>
                      <a:pt x="4036" y="1"/>
                    </a:moveTo>
                    <a:cubicBezTo>
                      <a:pt x="3221" y="1"/>
                      <a:pt x="2560" y="662"/>
                      <a:pt x="2560" y="1480"/>
                    </a:cubicBezTo>
                    <a:lnTo>
                      <a:pt x="2560" y="2557"/>
                    </a:lnTo>
                    <a:lnTo>
                      <a:pt x="1480" y="2557"/>
                    </a:lnTo>
                    <a:cubicBezTo>
                      <a:pt x="662" y="2557"/>
                      <a:pt x="1" y="3218"/>
                      <a:pt x="1" y="4036"/>
                    </a:cubicBezTo>
                    <a:cubicBezTo>
                      <a:pt x="1" y="4851"/>
                      <a:pt x="662" y="5512"/>
                      <a:pt x="1480" y="5512"/>
                    </a:cubicBezTo>
                    <a:lnTo>
                      <a:pt x="2557" y="5512"/>
                    </a:lnTo>
                    <a:lnTo>
                      <a:pt x="2557" y="6589"/>
                    </a:lnTo>
                    <a:cubicBezTo>
                      <a:pt x="2557" y="7407"/>
                      <a:pt x="3218" y="8068"/>
                      <a:pt x="4033" y="8068"/>
                    </a:cubicBezTo>
                    <a:cubicBezTo>
                      <a:pt x="4851" y="8068"/>
                      <a:pt x="5512" y="7407"/>
                      <a:pt x="5512" y="6589"/>
                    </a:cubicBezTo>
                    <a:lnTo>
                      <a:pt x="5512" y="5512"/>
                    </a:lnTo>
                    <a:lnTo>
                      <a:pt x="6592" y="5512"/>
                    </a:lnTo>
                    <a:cubicBezTo>
                      <a:pt x="7407" y="5509"/>
                      <a:pt x="8068" y="4848"/>
                      <a:pt x="8068" y="4033"/>
                    </a:cubicBezTo>
                    <a:cubicBezTo>
                      <a:pt x="8068" y="3218"/>
                      <a:pt x="7407" y="2557"/>
                      <a:pt x="6592" y="2557"/>
                    </a:cubicBezTo>
                    <a:lnTo>
                      <a:pt x="5512" y="2557"/>
                    </a:lnTo>
                    <a:lnTo>
                      <a:pt x="5512" y="1480"/>
                    </a:lnTo>
                    <a:cubicBezTo>
                      <a:pt x="5512" y="662"/>
                      <a:pt x="4851" y="1"/>
                      <a:pt x="4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936;p58">
              <a:extLst>
                <a:ext uri="{FF2B5EF4-FFF2-40B4-BE49-F238E27FC236}">
                  <a16:creationId xmlns:a16="http://schemas.microsoft.com/office/drawing/2014/main" id="{1BCD8A97-BF41-DA17-8ED7-D1A907E1B668}"/>
                </a:ext>
              </a:extLst>
            </p:cNvPr>
            <p:cNvGrpSpPr/>
            <p:nvPr/>
          </p:nvGrpSpPr>
          <p:grpSpPr>
            <a:xfrm>
              <a:off x="4396449" y="3725573"/>
              <a:ext cx="452168" cy="596801"/>
              <a:chOff x="3466188" y="4249030"/>
              <a:chExt cx="271652" cy="358544"/>
            </a:xfrm>
          </p:grpSpPr>
          <p:sp>
            <p:nvSpPr>
              <p:cNvPr id="2155" name="Google Shape;2937;p58">
                <a:extLst>
                  <a:ext uri="{FF2B5EF4-FFF2-40B4-BE49-F238E27FC236}">
                    <a16:creationId xmlns:a16="http://schemas.microsoft.com/office/drawing/2014/main" id="{35AF1E6E-4398-49BC-837B-FB81E5D651EA}"/>
                  </a:ext>
                </a:extLst>
              </p:cNvPr>
              <p:cNvSpPr/>
              <p:nvPr/>
            </p:nvSpPr>
            <p:spPr>
              <a:xfrm>
                <a:off x="3466188" y="4249030"/>
                <a:ext cx="271652" cy="358544"/>
              </a:xfrm>
              <a:custGeom>
                <a:avLst/>
                <a:gdLst/>
                <a:ahLst/>
                <a:cxnLst/>
                <a:rect l="l" t="t" r="r" b="b"/>
                <a:pathLst>
                  <a:path w="12249" h="16167" extrusionOk="0">
                    <a:moveTo>
                      <a:pt x="6122" y="1004"/>
                    </a:moveTo>
                    <a:cubicBezTo>
                      <a:pt x="6109" y="1004"/>
                      <a:pt x="6095" y="1006"/>
                      <a:pt x="6082" y="1009"/>
                    </a:cubicBezTo>
                    <a:lnTo>
                      <a:pt x="1191" y="1823"/>
                    </a:lnTo>
                    <a:cubicBezTo>
                      <a:pt x="1077" y="1844"/>
                      <a:pt x="969" y="2056"/>
                      <a:pt x="969" y="2056"/>
                    </a:cubicBezTo>
                    <a:lnTo>
                      <a:pt x="969" y="9067"/>
                    </a:lnTo>
                    <a:cubicBezTo>
                      <a:pt x="969" y="9067"/>
                      <a:pt x="1215" y="9688"/>
                      <a:pt x="1654" y="10535"/>
                    </a:cubicBezTo>
                    <a:lnTo>
                      <a:pt x="1654" y="10535"/>
                    </a:lnTo>
                    <a:cubicBezTo>
                      <a:pt x="1536" y="10075"/>
                      <a:pt x="1474" y="9586"/>
                      <a:pt x="1474" y="9073"/>
                    </a:cubicBezTo>
                    <a:lnTo>
                      <a:pt x="1474" y="2261"/>
                    </a:lnTo>
                    <a:lnTo>
                      <a:pt x="6122" y="1483"/>
                    </a:lnTo>
                    <a:lnTo>
                      <a:pt x="7903" y="1780"/>
                    </a:lnTo>
                    <a:cubicBezTo>
                      <a:pt x="7915" y="1782"/>
                      <a:pt x="7927" y="1783"/>
                      <a:pt x="7940" y="1783"/>
                    </a:cubicBezTo>
                    <a:cubicBezTo>
                      <a:pt x="8053" y="1783"/>
                      <a:pt x="8154" y="1700"/>
                      <a:pt x="8175" y="1584"/>
                    </a:cubicBezTo>
                    <a:cubicBezTo>
                      <a:pt x="8196" y="1453"/>
                      <a:pt x="8108" y="1332"/>
                      <a:pt x="7980" y="1312"/>
                    </a:cubicBezTo>
                    <a:lnTo>
                      <a:pt x="6163" y="1009"/>
                    </a:lnTo>
                    <a:cubicBezTo>
                      <a:pt x="6149" y="1006"/>
                      <a:pt x="6136" y="1004"/>
                      <a:pt x="6122" y="1004"/>
                    </a:cubicBezTo>
                    <a:close/>
                    <a:moveTo>
                      <a:pt x="1654" y="10535"/>
                    </a:moveTo>
                    <a:lnTo>
                      <a:pt x="1654" y="10535"/>
                    </a:lnTo>
                    <a:cubicBezTo>
                      <a:pt x="1969" y="11768"/>
                      <a:pt x="2682" y="12799"/>
                      <a:pt x="3664" y="13543"/>
                    </a:cubicBezTo>
                    <a:lnTo>
                      <a:pt x="3664" y="13543"/>
                    </a:lnTo>
                    <a:cubicBezTo>
                      <a:pt x="2814" y="12604"/>
                      <a:pt x="2123" y="11440"/>
                      <a:pt x="1654" y="10535"/>
                    </a:cubicBezTo>
                    <a:close/>
                    <a:moveTo>
                      <a:pt x="6122" y="0"/>
                    </a:moveTo>
                    <a:cubicBezTo>
                      <a:pt x="6109" y="0"/>
                      <a:pt x="6095" y="1"/>
                      <a:pt x="6082" y="3"/>
                    </a:cubicBezTo>
                    <a:lnTo>
                      <a:pt x="199" y="985"/>
                    </a:lnTo>
                    <a:cubicBezTo>
                      <a:pt x="84" y="1002"/>
                      <a:pt x="0" y="1103"/>
                      <a:pt x="0" y="1218"/>
                    </a:cubicBezTo>
                    <a:lnTo>
                      <a:pt x="0" y="7559"/>
                    </a:lnTo>
                    <a:cubicBezTo>
                      <a:pt x="0" y="7680"/>
                      <a:pt x="91" y="7788"/>
                      <a:pt x="212" y="7801"/>
                    </a:cubicBezTo>
                    <a:cubicBezTo>
                      <a:pt x="220" y="7802"/>
                      <a:pt x="227" y="7802"/>
                      <a:pt x="235" y="7802"/>
                    </a:cubicBezTo>
                    <a:cubicBezTo>
                      <a:pt x="360" y="7802"/>
                      <a:pt x="464" y="7699"/>
                      <a:pt x="464" y="7572"/>
                    </a:cubicBezTo>
                    <a:lnTo>
                      <a:pt x="464" y="1426"/>
                    </a:lnTo>
                    <a:lnTo>
                      <a:pt x="6102" y="484"/>
                    </a:lnTo>
                    <a:lnTo>
                      <a:pt x="11740" y="1426"/>
                    </a:lnTo>
                    <a:lnTo>
                      <a:pt x="11740" y="9093"/>
                    </a:lnTo>
                    <a:cubicBezTo>
                      <a:pt x="11743" y="9898"/>
                      <a:pt x="11602" y="10696"/>
                      <a:pt x="11326" y="11453"/>
                    </a:cubicBezTo>
                    <a:cubicBezTo>
                      <a:pt x="11195" y="11335"/>
                      <a:pt x="11050" y="11231"/>
                      <a:pt x="10898" y="11143"/>
                    </a:cubicBezTo>
                    <a:cubicBezTo>
                      <a:pt x="11124" y="10480"/>
                      <a:pt x="11235" y="9790"/>
                      <a:pt x="11235" y="9093"/>
                    </a:cubicBezTo>
                    <a:lnTo>
                      <a:pt x="11235" y="2056"/>
                    </a:lnTo>
                    <a:cubicBezTo>
                      <a:pt x="11235" y="1941"/>
                      <a:pt x="11154" y="1847"/>
                      <a:pt x="11043" y="1827"/>
                    </a:cubicBezTo>
                    <a:lnTo>
                      <a:pt x="9030" y="1490"/>
                    </a:lnTo>
                    <a:cubicBezTo>
                      <a:pt x="9014" y="1488"/>
                      <a:pt x="8999" y="1486"/>
                      <a:pt x="8985" y="1486"/>
                    </a:cubicBezTo>
                    <a:cubicBezTo>
                      <a:pt x="8721" y="1486"/>
                      <a:pt x="8669" y="1897"/>
                      <a:pt x="8956" y="1948"/>
                    </a:cubicBezTo>
                    <a:lnTo>
                      <a:pt x="10774" y="2251"/>
                    </a:lnTo>
                    <a:lnTo>
                      <a:pt x="10774" y="9073"/>
                    </a:lnTo>
                    <a:cubicBezTo>
                      <a:pt x="10774" y="9709"/>
                      <a:pt x="10673" y="10346"/>
                      <a:pt x="10474" y="10955"/>
                    </a:cubicBezTo>
                    <a:cubicBezTo>
                      <a:pt x="10172" y="10843"/>
                      <a:pt x="9859" y="10789"/>
                      <a:pt x="9548" y="10789"/>
                    </a:cubicBezTo>
                    <a:cubicBezTo>
                      <a:pt x="8847" y="10789"/>
                      <a:pt x="8160" y="11064"/>
                      <a:pt x="7647" y="11577"/>
                    </a:cubicBezTo>
                    <a:cubicBezTo>
                      <a:pt x="6910" y="12321"/>
                      <a:pt x="6668" y="13425"/>
                      <a:pt x="7034" y="14405"/>
                    </a:cubicBezTo>
                    <a:cubicBezTo>
                      <a:pt x="6735" y="14509"/>
                      <a:pt x="6432" y="14596"/>
                      <a:pt x="6122" y="14667"/>
                    </a:cubicBezTo>
                    <a:cubicBezTo>
                      <a:pt x="5197" y="14457"/>
                      <a:pt x="4362" y="14072"/>
                      <a:pt x="3664" y="13543"/>
                    </a:cubicBezTo>
                    <a:lnTo>
                      <a:pt x="3664" y="13543"/>
                    </a:lnTo>
                    <a:cubicBezTo>
                      <a:pt x="4369" y="14323"/>
                      <a:pt x="5184" y="14948"/>
                      <a:pt x="6072" y="15145"/>
                    </a:cubicBezTo>
                    <a:cubicBezTo>
                      <a:pt x="6089" y="15148"/>
                      <a:pt x="6106" y="15150"/>
                      <a:pt x="6122" y="15150"/>
                    </a:cubicBezTo>
                    <a:cubicBezTo>
                      <a:pt x="6139" y="15150"/>
                      <a:pt x="6156" y="15148"/>
                      <a:pt x="6173" y="15145"/>
                    </a:cubicBezTo>
                    <a:cubicBezTo>
                      <a:pt x="6536" y="15064"/>
                      <a:pt x="6890" y="14963"/>
                      <a:pt x="7240" y="14839"/>
                    </a:cubicBezTo>
                    <a:cubicBezTo>
                      <a:pt x="7331" y="14990"/>
                      <a:pt x="7438" y="15135"/>
                      <a:pt x="7556" y="15266"/>
                    </a:cubicBezTo>
                    <a:cubicBezTo>
                      <a:pt x="7092" y="15445"/>
                      <a:pt x="6610" y="15583"/>
                      <a:pt x="6122" y="15680"/>
                    </a:cubicBezTo>
                    <a:cubicBezTo>
                      <a:pt x="2861" y="15014"/>
                      <a:pt x="464" y="9067"/>
                      <a:pt x="464" y="9067"/>
                    </a:cubicBezTo>
                    <a:lnTo>
                      <a:pt x="464" y="8605"/>
                    </a:lnTo>
                    <a:cubicBezTo>
                      <a:pt x="468" y="8484"/>
                      <a:pt x="377" y="8380"/>
                      <a:pt x="256" y="8363"/>
                    </a:cubicBezTo>
                    <a:cubicBezTo>
                      <a:pt x="250" y="8363"/>
                      <a:pt x="243" y="8362"/>
                      <a:pt x="237" y="8362"/>
                    </a:cubicBezTo>
                    <a:cubicBezTo>
                      <a:pt x="108" y="8362"/>
                      <a:pt x="3" y="8464"/>
                      <a:pt x="3" y="8595"/>
                    </a:cubicBezTo>
                    <a:lnTo>
                      <a:pt x="3" y="9067"/>
                    </a:lnTo>
                    <a:cubicBezTo>
                      <a:pt x="3" y="12739"/>
                      <a:pt x="2578" y="15461"/>
                      <a:pt x="6079" y="16162"/>
                    </a:cubicBezTo>
                    <a:cubicBezTo>
                      <a:pt x="6094" y="16165"/>
                      <a:pt x="6109" y="16167"/>
                      <a:pt x="6124" y="16167"/>
                    </a:cubicBezTo>
                    <a:cubicBezTo>
                      <a:pt x="6139" y="16167"/>
                      <a:pt x="6154" y="16165"/>
                      <a:pt x="6169" y="16162"/>
                    </a:cubicBezTo>
                    <a:cubicBezTo>
                      <a:pt x="6779" y="16040"/>
                      <a:pt x="7374" y="15862"/>
                      <a:pt x="7947" y="15626"/>
                    </a:cubicBezTo>
                    <a:cubicBezTo>
                      <a:pt x="8411" y="15976"/>
                      <a:pt x="8977" y="16165"/>
                      <a:pt x="9555" y="16165"/>
                    </a:cubicBezTo>
                    <a:cubicBezTo>
                      <a:pt x="10797" y="16165"/>
                      <a:pt x="11925" y="15256"/>
                      <a:pt x="12184" y="14041"/>
                    </a:cubicBezTo>
                    <a:cubicBezTo>
                      <a:pt x="12215" y="13869"/>
                      <a:pt x="12080" y="13766"/>
                      <a:pt x="11947" y="13766"/>
                    </a:cubicBezTo>
                    <a:cubicBezTo>
                      <a:pt x="11850" y="13766"/>
                      <a:pt x="11754" y="13820"/>
                      <a:pt x="11723" y="13944"/>
                    </a:cubicBezTo>
                    <a:cubicBezTo>
                      <a:pt x="11501" y="14974"/>
                      <a:pt x="10588" y="15692"/>
                      <a:pt x="9556" y="15692"/>
                    </a:cubicBezTo>
                    <a:cubicBezTo>
                      <a:pt x="9479" y="15692"/>
                      <a:pt x="9401" y="15688"/>
                      <a:pt x="9323" y="15680"/>
                    </a:cubicBezTo>
                    <a:cubicBezTo>
                      <a:pt x="8196" y="15559"/>
                      <a:pt x="7344" y="14610"/>
                      <a:pt x="7344" y="13476"/>
                    </a:cubicBezTo>
                    <a:cubicBezTo>
                      <a:pt x="7344" y="12345"/>
                      <a:pt x="8196" y="11392"/>
                      <a:pt x="9323" y="11274"/>
                    </a:cubicBezTo>
                    <a:cubicBezTo>
                      <a:pt x="9403" y="11266"/>
                      <a:pt x="9482" y="11262"/>
                      <a:pt x="9561" y="11262"/>
                    </a:cubicBezTo>
                    <a:cubicBezTo>
                      <a:pt x="10591" y="11262"/>
                      <a:pt x="11501" y="11982"/>
                      <a:pt x="11723" y="13008"/>
                    </a:cubicBezTo>
                    <a:cubicBezTo>
                      <a:pt x="11741" y="13126"/>
                      <a:pt x="11844" y="13208"/>
                      <a:pt x="11958" y="13208"/>
                    </a:cubicBezTo>
                    <a:cubicBezTo>
                      <a:pt x="11974" y="13208"/>
                      <a:pt x="11990" y="13206"/>
                      <a:pt x="12006" y="13203"/>
                    </a:cubicBezTo>
                    <a:cubicBezTo>
                      <a:pt x="12137" y="13173"/>
                      <a:pt x="12221" y="13041"/>
                      <a:pt x="12184" y="12910"/>
                    </a:cubicBezTo>
                    <a:cubicBezTo>
                      <a:pt x="12103" y="12530"/>
                      <a:pt x="11942" y="12173"/>
                      <a:pt x="11706" y="11863"/>
                    </a:cubicBezTo>
                    <a:cubicBezTo>
                      <a:pt x="12066" y="10975"/>
                      <a:pt x="12248" y="10026"/>
                      <a:pt x="12245" y="9067"/>
                    </a:cubicBezTo>
                    <a:lnTo>
                      <a:pt x="12245" y="1218"/>
                    </a:lnTo>
                    <a:cubicBezTo>
                      <a:pt x="12245" y="1103"/>
                      <a:pt x="12161" y="1002"/>
                      <a:pt x="12046" y="985"/>
                    </a:cubicBezTo>
                    <a:lnTo>
                      <a:pt x="6163" y="3"/>
                    </a:lnTo>
                    <a:cubicBezTo>
                      <a:pt x="6149" y="1"/>
                      <a:pt x="6136" y="0"/>
                      <a:pt x="6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938;p58">
                <a:extLst>
                  <a:ext uri="{FF2B5EF4-FFF2-40B4-BE49-F238E27FC236}">
                    <a16:creationId xmlns:a16="http://schemas.microsoft.com/office/drawing/2014/main" id="{96767E68-8C05-5AFA-274D-06DBCA942A48}"/>
                  </a:ext>
                </a:extLst>
              </p:cNvPr>
              <p:cNvSpPr/>
              <p:nvPr/>
            </p:nvSpPr>
            <p:spPr>
              <a:xfrm>
                <a:off x="3509545" y="4357167"/>
                <a:ext cx="184539" cy="142313"/>
              </a:xfrm>
              <a:custGeom>
                <a:avLst/>
                <a:gdLst/>
                <a:ahLst/>
                <a:cxnLst/>
                <a:rect l="l" t="t" r="r" b="b"/>
                <a:pathLst>
                  <a:path w="8321" h="6417" extrusionOk="0">
                    <a:moveTo>
                      <a:pt x="5817" y="471"/>
                    </a:moveTo>
                    <a:cubicBezTo>
                      <a:pt x="7099" y="471"/>
                      <a:pt x="7823" y="1946"/>
                      <a:pt x="7035" y="2959"/>
                    </a:cubicBezTo>
                    <a:lnTo>
                      <a:pt x="7038" y="2925"/>
                    </a:lnTo>
                    <a:lnTo>
                      <a:pt x="5790" y="2925"/>
                    </a:lnTo>
                    <a:lnTo>
                      <a:pt x="5362" y="1986"/>
                    </a:lnTo>
                    <a:cubicBezTo>
                      <a:pt x="5321" y="1891"/>
                      <a:pt x="5234" y="1843"/>
                      <a:pt x="5146" y="1843"/>
                    </a:cubicBezTo>
                    <a:cubicBezTo>
                      <a:pt x="5059" y="1843"/>
                      <a:pt x="4973" y="1889"/>
                      <a:pt x="4931" y="1983"/>
                    </a:cubicBezTo>
                    <a:lnTo>
                      <a:pt x="4184" y="3608"/>
                    </a:lnTo>
                    <a:lnTo>
                      <a:pt x="3407" y="1639"/>
                    </a:lnTo>
                    <a:cubicBezTo>
                      <a:pt x="3355" y="1519"/>
                      <a:pt x="3272" y="1458"/>
                      <a:pt x="3188" y="1458"/>
                    </a:cubicBezTo>
                    <a:cubicBezTo>
                      <a:pt x="3103" y="1458"/>
                      <a:pt x="3017" y="1522"/>
                      <a:pt x="2962" y="1653"/>
                    </a:cubicBezTo>
                    <a:lnTo>
                      <a:pt x="2525" y="2962"/>
                    </a:lnTo>
                    <a:lnTo>
                      <a:pt x="1283" y="2962"/>
                    </a:lnTo>
                    <a:cubicBezTo>
                      <a:pt x="1084" y="2686"/>
                      <a:pt x="973" y="2356"/>
                      <a:pt x="973" y="2016"/>
                    </a:cubicBezTo>
                    <a:cubicBezTo>
                      <a:pt x="973" y="1165"/>
                      <a:pt x="1663" y="475"/>
                      <a:pt x="2515" y="471"/>
                    </a:cubicBezTo>
                    <a:cubicBezTo>
                      <a:pt x="3148" y="471"/>
                      <a:pt x="3686" y="862"/>
                      <a:pt x="3945" y="1437"/>
                    </a:cubicBezTo>
                    <a:cubicBezTo>
                      <a:pt x="3999" y="1555"/>
                      <a:pt x="4082" y="1621"/>
                      <a:pt x="4167" y="1621"/>
                    </a:cubicBezTo>
                    <a:cubicBezTo>
                      <a:pt x="4247" y="1621"/>
                      <a:pt x="4327" y="1563"/>
                      <a:pt x="4386" y="1437"/>
                    </a:cubicBezTo>
                    <a:cubicBezTo>
                      <a:pt x="4649" y="862"/>
                      <a:pt x="5184" y="471"/>
                      <a:pt x="5817" y="471"/>
                    </a:cubicBezTo>
                    <a:close/>
                    <a:moveTo>
                      <a:pt x="3205" y="2420"/>
                    </a:moveTo>
                    <a:lnTo>
                      <a:pt x="3945" y="4298"/>
                    </a:lnTo>
                    <a:cubicBezTo>
                      <a:pt x="3985" y="4396"/>
                      <a:pt x="4075" y="4446"/>
                      <a:pt x="4166" y="4446"/>
                    </a:cubicBezTo>
                    <a:cubicBezTo>
                      <a:pt x="4252" y="4446"/>
                      <a:pt x="4338" y="4400"/>
                      <a:pt x="4379" y="4308"/>
                    </a:cubicBezTo>
                    <a:lnTo>
                      <a:pt x="5140" y="2659"/>
                    </a:lnTo>
                    <a:lnTo>
                      <a:pt x="5419" y="3295"/>
                    </a:lnTo>
                    <a:cubicBezTo>
                      <a:pt x="5467" y="3379"/>
                      <a:pt x="5544" y="3443"/>
                      <a:pt x="5635" y="3470"/>
                    </a:cubicBezTo>
                    <a:lnTo>
                      <a:pt x="6581" y="3470"/>
                    </a:lnTo>
                    <a:lnTo>
                      <a:pt x="4167" y="5846"/>
                    </a:lnTo>
                    <a:lnTo>
                      <a:pt x="1737" y="3430"/>
                    </a:lnTo>
                    <a:lnTo>
                      <a:pt x="2697" y="3430"/>
                    </a:lnTo>
                    <a:cubicBezTo>
                      <a:pt x="2797" y="3423"/>
                      <a:pt x="2885" y="3356"/>
                      <a:pt x="2922" y="3262"/>
                    </a:cubicBezTo>
                    <a:lnTo>
                      <a:pt x="3205" y="2420"/>
                    </a:lnTo>
                    <a:close/>
                    <a:moveTo>
                      <a:pt x="2517" y="0"/>
                    </a:moveTo>
                    <a:cubicBezTo>
                      <a:pt x="2314" y="0"/>
                      <a:pt x="2110" y="31"/>
                      <a:pt x="1909" y="94"/>
                    </a:cubicBezTo>
                    <a:cubicBezTo>
                      <a:pt x="1071" y="360"/>
                      <a:pt x="502" y="1138"/>
                      <a:pt x="502" y="2020"/>
                    </a:cubicBezTo>
                    <a:cubicBezTo>
                      <a:pt x="502" y="2346"/>
                      <a:pt x="728" y="2965"/>
                      <a:pt x="728" y="2965"/>
                    </a:cubicBezTo>
                    <a:lnTo>
                      <a:pt x="256" y="2965"/>
                    </a:lnTo>
                    <a:cubicBezTo>
                      <a:pt x="254" y="2965"/>
                      <a:pt x="252" y="2965"/>
                      <a:pt x="250" y="2965"/>
                    </a:cubicBezTo>
                    <a:cubicBezTo>
                      <a:pt x="131" y="2965"/>
                      <a:pt x="27" y="3055"/>
                      <a:pt x="14" y="3174"/>
                    </a:cubicBezTo>
                    <a:cubicBezTo>
                      <a:pt x="1" y="3312"/>
                      <a:pt x="108" y="3426"/>
                      <a:pt x="243" y="3426"/>
                    </a:cubicBezTo>
                    <a:lnTo>
                      <a:pt x="1067" y="3426"/>
                    </a:lnTo>
                    <a:lnTo>
                      <a:pt x="3999" y="6348"/>
                    </a:lnTo>
                    <a:cubicBezTo>
                      <a:pt x="4055" y="6393"/>
                      <a:pt x="4111" y="6416"/>
                      <a:pt x="4167" y="6416"/>
                    </a:cubicBezTo>
                    <a:cubicBezTo>
                      <a:pt x="4224" y="6416"/>
                      <a:pt x="4280" y="6393"/>
                      <a:pt x="4336" y="6348"/>
                    </a:cubicBezTo>
                    <a:lnTo>
                      <a:pt x="7250" y="3470"/>
                    </a:lnTo>
                    <a:lnTo>
                      <a:pt x="8082" y="3470"/>
                    </a:lnTo>
                    <a:cubicBezTo>
                      <a:pt x="8082" y="3470"/>
                      <a:pt x="8321" y="3329"/>
                      <a:pt x="8321" y="3201"/>
                    </a:cubicBezTo>
                    <a:cubicBezTo>
                      <a:pt x="8321" y="3070"/>
                      <a:pt x="8082" y="2922"/>
                      <a:pt x="8082" y="2922"/>
                    </a:cubicBezTo>
                    <a:lnTo>
                      <a:pt x="7600" y="2922"/>
                    </a:lnTo>
                    <a:cubicBezTo>
                      <a:pt x="7600" y="2922"/>
                      <a:pt x="7836" y="2353"/>
                      <a:pt x="7836" y="2020"/>
                    </a:cubicBezTo>
                    <a:cubicBezTo>
                      <a:pt x="7833" y="906"/>
                      <a:pt x="6931" y="4"/>
                      <a:pt x="5817" y="0"/>
                    </a:cubicBezTo>
                    <a:cubicBezTo>
                      <a:pt x="5813" y="0"/>
                      <a:pt x="5810" y="0"/>
                      <a:pt x="5806" y="0"/>
                    </a:cubicBezTo>
                    <a:cubicBezTo>
                      <a:pt x="5154" y="0"/>
                      <a:pt x="4542" y="319"/>
                      <a:pt x="4167" y="855"/>
                    </a:cubicBezTo>
                    <a:cubicBezTo>
                      <a:pt x="3781" y="310"/>
                      <a:pt x="3161" y="0"/>
                      <a:pt x="2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939;p58">
                <a:extLst>
                  <a:ext uri="{FF2B5EF4-FFF2-40B4-BE49-F238E27FC236}">
                    <a16:creationId xmlns:a16="http://schemas.microsoft.com/office/drawing/2014/main" id="{C63502CA-4E6A-95BB-1E55-A391FC1999A3}"/>
                  </a:ext>
                </a:extLst>
              </p:cNvPr>
              <p:cNvSpPr/>
              <p:nvPr/>
            </p:nvSpPr>
            <p:spPr>
              <a:xfrm>
                <a:off x="3640614" y="4510547"/>
                <a:ext cx="74672" cy="74672"/>
              </a:xfrm>
              <a:custGeom>
                <a:avLst/>
                <a:gdLst/>
                <a:ahLst/>
                <a:cxnLst/>
                <a:rect l="l" t="t" r="r" b="b"/>
                <a:pathLst>
                  <a:path w="3367" h="3367" extrusionOk="0">
                    <a:moveTo>
                      <a:pt x="1936" y="465"/>
                    </a:moveTo>
                    <a:lnTo>
                      <a:pt x="1936" y="1196"/>
                    </a:lnTo>
                    <a:cubicBezTo>
                      <a:pt x="1936" y="1327"/>
                      <a:pt x="2044" y="1431"/>
                      <a:pt x="2175" y="1431"/>
                    </a:cubicBezTo>
                    <a:lnTo>
                      <a:pt x="2905" y="1431"/>
                    </a:lnTo>
                    <a:lnTo>
                      <a:pt x="2905" y="1936"/>
                    </a:lnTo>
                    <a:lnTo>
                      <a:pt x="2175" y="1936"/>
                    </a:lnTo>
                    <a:cubicBezTo>
                      <a:pt x="2044" y="1936"/>
                      <a:pt x="1936" y="2044"/>
                      <a:pt x="1936" y="2175"/>
                    </a:cubicBezTo>
                    <a:lnTo>
                      <a:pt x="1936" y="2905"/>
                    </a:lnTo>
                    <a:lnTo>
                      <a:pt x="1431" y="2905"/>
                    </a:lnTo>
                    <a:lnTo>
                      <a:pt x="1431" y="2175"/>
                    </a:lnTo>
                    <a:cubicBezTo>
                      <a:pt x="1431" y="2044"/>
                      <a:pt x="1327" y="1936"/>
                      <a:pt x="1196" y="1936"/>
                    </a:cubicBezTo>
                    <a:lnTo>
                      <a:pt x="465" y="1936"/>
                    </a:lnTo>
                    <a:lnTo>
                      <a:pt x="465" y="1431"/>
                    </a:lnTo>
                    <a:lnTo>
                      <a:pt x="1196" y="1431"/>
                    </a:lnTo>
                    <a:cubicBezTo>
                      <a:pt x="1327" y="1431"/>
                      <a:pt x="1431" y="1327"/>
                      <a:pt x="1431" y="1196"/>
                    </a:cubicBezTo>
                    <a:lnTo>
                      <a:pt x="1431" y="465"/>
                    </a:lnTo>
                    <a:close/>
                    <a:moveTo>
                      <a:pt x="1206" y="1"/>
                    </a:moveTo>
                    <a:cubicBezTo>
                      <a:pt x="1074" y="1"/>
                      <a:pt x="970" y="108"/>
                      <a:pt x="970" y="240"/>
                    </a:cubicBezTo>
                    <a:lnTo>
                      <a:pt x="970" y="970"/>
                    </a:lnTo>
                    <a:lnTo>
                      <a:pt x="240" y="970"/>
                    </a:lnTo>
                    <a:cubicBezTo>
                      <a:pt x="109" y="970"/>
                      <a:pt x="1" y="1074"/>
                      <a:pt x="1" y="1206"/>
                    </a:cubicBezTo>
                    <a:lnTo>
                      <a:pt x="1" y="2165"/>
                    </a:lnTo>
                    <a:cubicBezTo>
                      <a:pt x="1" y="2293"/>
                      <a:pt x="109" y="2401"/>
                      <a:pt x="240" y="2401"/>
                    </a:cubicBezTo>
                    <a:lnTo>
                      <a:pt x="970" y="2401"/>
                    </a:lnTo>
                    <a:lnTo>
                      <a:pt x="970" y="3134"/>
                    </a:lnTo>
                    <a:cubicBezTo>
                      <a:pt x="970" y="3262"/>
                      <a:pt x="1074" y="3367"/>
                      <a:pt x="1202" y="3367"/>
                    </a:cubicBezTo>
                    <a:lnTo>
                      <a:pt x="2165" y="3367"/>
                    </a:lnTo>
                    <a:cubicBezTo>
                      <a:pt x="2293" y="3367"/>
                      <a:pt x="2401" y="3262"/>
                      <a:pt x="2401" y="3131"/>
                    </a:cubicBezTo>
                    <a:lnTo>
                      <a:pt x="2401" y="2401"/>
                    </a:lnTo>
                    <a:lnTo>
                      <a:pt x="3131" y="2401"/>
                    </a:lnTo>
                    <a:cubicBezTo>
                      <a:pt x="3262" y="2401"/>
                      <a:pt x="3367" y="2293"/>
                      <a:pt x="3367" y="2165"/>
                    </a:cubicBezTo>
                    <a:lnTo>
                      <a:pt x="3367" y="1206"/>
                    </a:lnTo>
                    <a:cubicBezTo>
                      <a:pt x="3367" y="1074"/>
                      <a:pt x="3262" y="970"/>
                      <a:pt x="3131" y="970"/>
                    </a:cubicBezTo>
                    <a:lnTo>
                      <a:pt x="2401" y="970"/>
                    </a:lnTo>
                    <a:lnTo>
                      <a:pt x="2401" y="240"/>
                    </a:lnTo>
                    <a:cubicBezTo>
                      <a:pt x="2401" y="108"/>
                      <a:pt x="2293" y="1"/>
                      <a:pt x="2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9" name="Google Shape;163;p34">
            <a:extLst>
              <a:ext uri="{FF2B5EF4-FFF2-40B4-BE49-F238E27FC236}">
                <a16:creationId xmlns:a16="http://schemas.microsoft.com/office/drawing/2014/main" id="{2A39584C-6AC6-9D1A-0CA6-C7B5A744A70D}"/>
              </a:ext>
            </a:extLst>
          </p:cNvPr>
          <p:cNvSpPr txBox="1">
            <a:spLocks/>
          </p:cNvSpPr>
          <p:nvPr/>
        </p:nvSpPr>
        <p:spPr>
          <a:xfrm>
            <a:off x="1422172" y="4427970"/>
            <a:ext cx="1821248" cy="688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n-CO" b="0" i="0">
                <a:solidFill>
                  <a:srgbClr val="202124"/>
                </a:solidFill>
                <a:effectLst/>
                <a:latin typeface="arial" panose="020B0604020202020204" pitchFamily="34" charset="0"/>
              </a:rPr>
              <a:t>±</a:t>
            </a:r>
            <a:r>
              <a:rPr lang="es-CO" kern="0">
                <a:solidFill>
                  <a:schemeClr val="tx1"/>
                </a:solidFill>
              </a:rPr>
              <a:t>45 médicos generales</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000" b="0" i="0" u="none" strike="noStrike" kern="0" cap="none" spc="0" normalizeH="0" baseline="0" noProof="0">
                <a:ln>
                  <a:noFill/>
                </a:ln>
                <a:solidFill>
                  <a:schemeClr val="tx1"/>
                </a:solidFill>
                <a:effectLst/>
                <a:uLnTx/>
                <a:uFillTx/>
                <a:latin typeface="Poppins"/>
                <a:ea typeface="+mn-ea"/>
                <a:cs typeface="Poppins"/>
                <a:sym typeface="Poppins"/>
              </a:rPr>
              <a:t>(Se</a:t>
            </a:r>
            <a:r>
              <a:rPr kumimoji="0" lang="es-CO" sz="1000" b="0" i="0" u="none" strike="noStrike" kern="0" cap="none" spc="0" normalizeH="0" baseline="0" noProof="0">
                <a:ln>
                  <a:noFill/>
                </a:ln>
                <a:solidFill>
                  <a:schemeClr val="tx1"/>
                </a:solidFill>
                <a:effectLst/>
                <a:uLnTx/>
                <a:uFillTx/>
                <a:latin typeface="Calibri" panose="020F0502020204030204"/>
                <a:ea typeface="+mn-ea"/>
                <a:cs typeface="+mn-cs"/>
              </a:rPr>
              <a:t> puede consultar su ubicación por la app)</a:t>
            </a:r>
            <a:endParaRPr kumimoji="0" lang="es-CO" sz="1600" b="0" i="0" u="none" strike="noStrike" kern="0" cap="none" spc="0" normalizeH="0" baseline="0">
              <a:ln>
                <a:noFill/>
              </a:ln>
              <a:solidFill>
                <a:schemeClr val="tx1"/>
              </a:solidFill>
              <a:effectLst/>
              <a:uLnTx/>
              <a:uFillTx/>
              <a:latin typeface="Poppins"/>
              <a:cs typeface="Poppins"/>
              <a:sym typeface="Poppins"/>
            </a:endParaRPr>
          </a:p>
        </p:txBody>
      </p:sp>
      <p:sp>
        <p:nvSpPr>
          <p:cNvPr id="2161" name="Google Shape;163;p34">
            <a:extLst>
              <a:ext uri="{FF2B5EF4-FFF2-40B4-BE49-F238E27FC236}">
                <a16:creationId xmlns:a16="http://schemas.microsoft.com/office/drawing/2014/main" id="{118CA68E-F4C1-7097-9FA9-CD1FA4E50812}"/>
              </a:ext>
            </a:extLst>
          </p:cNvPr>
          <p:cNvSpPr txBox="1">
            <a:spLocks/>
          </p:cNvSpPr>
          <p:nvPr/>
        </p:nvSpPr>
        <p:spPr>
          <a:xfrm>
            <a:off x="7939586" y="4488777"/>
            <a:ext cx="3725183" cy="1350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1" i="0" u="none" strike="noStrike" kern="0" cap="none" spc="0" normalizeH="0" baseline="0">
                <a:ln>
                  <a:noFill/>
                </a:ln>
                <a:solidFill>
                  <a:srgbClr val="0B1EBE"/>
                </a:solidFill>
                <a:effectLst/>
                <a:uLnTx/>
                <a:uFillTx/>
                <a:latin typeface="Poppins"/>
                <a:cs typeface="Poppins"/>
                <a:sym typeface="Poppins"/>
              </a:rPr>
              <a:t>PLATAFORMAS </a:t>
            </a:r>
            <a:r>
              <a:rPr lang="es-CO" sz="1200" b="1" kern="0">
                <a:solidFill>
                  <a:srgbClr val="0B1EBE"/>
                </a:solidFill>
              </a:rPr>
              <a:t>AGENDAMIENTO</a:t>
            </a:r>
            <a:endParaRPr kumimoji="0" lang="es-CO" sz="1200" b="1"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200" b="0" i="0" u="none" strike="noStrike" kern="0" cap="none" spc="0" normalizeH="0" baseline="0">
              <a:ln>
                <a:noFill/>
              </a:ln>
              <a:solidFill>
                <a:srgbClr val="0B1EBE"/>
              </a:solidFill>
              <a:effectLst/>
              <a:uLnTx/>
              <a:uFillTx/>
              <a:latin typeface="Poppins"/>
              <a:cs typeface="Poppins"/>
              <a:sym typeface="Poppins"/>
            </a:endParaRPr>
          </a:p>
          <a:p>
            <a:pPr marL="0" indent="0" algn="l">
              <a:buClr>
                <a:srgbClr val="0B1EBE"/>
              </a:buClr>
            </a:pPr>
            <a:r>
              <a:rPr kumimoji="0" lang="es-CO" sz="1200" b="0" i="0" u="none" strike="noStrike" kern="0" cap="none" spc="0" normalizeH="0" baseline="0">
                <a:ln>
                  <a:noFill/>
                </a:ln>
                <a:solidFill>
                  <a:schemeClr val="tx1"/>
                </a:solidFill>
                <a:effectLst/>
                <a:uLnTx/>
                <a:uFillTx/>
                <a:latin typeface="Poppins"/>
                <a:cs typeface="Poppins"/>
                <a:sym typeface="Poppins"/>
              </a:rPr>
              <a:t>BLUE – asignación de pacientes a médicos</a:t>
            </a:r>
            <a:r>
              <a:rPr lang="es-CO" sz="1200" kern="0">
                <a:solidFill>
                  <a:schemeClr val="tx1"/>
                </a:solidFill>
              </a:rPr>
              <a:t> </a:t>
            </a:r>
            <a:endParaRPr lang="es-CO" sz="1200" b="0" i="0" u="none" strike="noStrike" kern="0" cap="none" spc="0" normalizeH="0" baseline="0">
              <a:ln>
                <a:noFill/>
              </a:ln>
              <a:solidFill>
                <a:schemeClr val="tx1"/>
              </a:solidFill>
              <a:effectLst/>
              <a:uLnTx/>
              <a:uFillTx/>
              <a:latin typeface="Poppins"/>
              <a:cs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0" i="0" u="none" strike="noStrike" kern="0" cap="none" spc="0" normalizeH="0" baseline="0">
                <a:ln>
                  <a:noFill/>
                </a:ln>
                <a:solidFill>
                  <a:schemeClr val="tx1"/>
                </a:solidFill>
                <a:effectLst/>
                <a:uLnTx/>
                <a:uFillTx/>
                <a:latin typeface="Poppins"/>
                <a:cs typeface="Poppins"/>
                <a:sym typeface="Poppins"/>
              </a:rPr>
              <a:t>Google </a:t>
            </a:r>
            <a:r>
              <a:rPr kumimoji="0" lang="es-CO" sz="1200" b="0" i="0" u="none" strike="noStrike" kern="0" cap="none" spc="0" normalizeH="0" baseline="0" err="1">
                <a:ln>
                  <a:noFill/>
                </a:ln>
                <a:solidFill>
                  <a:schemeClr val="tx1"/>
                </a:solidFill>
                <a:effectLst/>
                <a:uLnTx/>
                <a:uFillTx/>
                <a:latin typeface="Poppins"/>
                <a:cs typeface="Poppins"/>
                <a:sym typeface="Poppins"/>
              </a:rPr>
              <a:t>sheets</a:t>
            </a:r>
            <a:r>
              <a:rPr kumimoji="0" lang="es-CO" sz="1200" b="0" i="0" u="none" strike="noStrike" kern="0" cap="none" spc="0" normalizeH="0" baseline="0">
                <a:ln>
                  <a:noFill/>
                </a:ln>
                <a:solidFill>
                  <a:schemeClr val="tx1"/>
                </a:solidFill>
                <a:effectLst/>
                <a:uLnTx/>
                <a:uFillTx/>
                <a:latin typeface="Poppins"/>
                <a:cs typeface="Poppins"/>
                <a:sym typeface="Poppins"/>
              </a:rPr>
              <a:t> – agenda de los médicos</a:t>
            </a:r>
            <a:endParaRPr kumimoji="0" lang="es-419" sz="12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lang="es-419" sz="12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419" sz="1200" kern="0">
                <a:solidFill>
                  <a:schemeClr val="tx1"/>
                </a:solidFill>
              </a:rPr>
              <a:t>Plataformas Internas de cada cliente</a:t>
            </a:r>
          </a:p>
        </p:txBody>
      </p:sp>
      <p:sp>
        <p:nvSpPr>
          <p:cNvPr id="2162" name="Google Shape;164;p34">
            <a:extLst>
              <a:ext uri="{FF2B5EF4-FFF2-40B4-BE49-F238E27FC236}">
                <a16:creationId xmlns:a16="http://schemas.microsoft.com/office/drawing/2014/main" id="{BBCCC5FE-A601-37B0-8584-27A6411040B1}"/>
              </a:ext>
            </a:extLst>
          </p:cNvPr>
          <p:cNvSpPr/>
          <p:nvPr/>
        </p:nvSpPr>
        <p:spPr>
          <a:xfrm>
            <a:off x="4034436" y="1384677"/>
            <a:ext cx="1742962" cy="428700"/>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a:ln>
                  <a:noFill/>
                </a:ln>
                <a:solidFill>
                  <a:srgbClr val="FFFBF9"/>
                </a:solidFill>
                <a:effectLst/>
                <a:uLnTx/>
                <a:uFillTx/>
                <a:latin typeface="Poppins"/>
                <a:ea typeface="Poppins"/>
                <a:cs typeface="Poppins"/>
                <a:sym typeface="Poppins"/>
              </a:rPr>
              <a:t>Restricciones</a:t>
            </a:r>
          </a:p>
        </p:txBody>
      </p:sp>
      <p:sp>
        <p:nvSpPr>
          <p:cNvPr id="2163" name="Google Shape;163;p34">
            <a:extLst>
              <a:ext uri="{FF2B5EF4-FFF2-40B4-BE49-F238E27FC236}">
                <a16:creationId xmlns:a16="http://schemas.microsoft.com/office/drawing/2014/main" id="{E3040015-1F87-91EB-0745-909BD3FAD66A}"/>
              </a:ext>
            </a:extLst>
          </p:cNvPr>
          <p:cNvSpPr txBox="1">
            <a:spLocks/>
          </p:cNvSpPr>
          <p:nvPr/>
        </p:nvSpPr>
        <p:spPr>
          <a:xfrm>
            <a:off x="8959545" y="1385322"/>
            <a:ext cx="2118648" cy="150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400" kern="0">
                <a:solidFill>
                  <a:schemeClr val="tx1"/>
                </a:solidFill>
              </a:rPr>
              <a:t>Aplicativo ELEFANTIC</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4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chemeClr val="tx1"/>
                </a:solidFill>
                <a:effectLst/>
                <a:uLnTx/>
                <a:uFillTx/>
                <a:latin typeface="Poppins"/>
                <a:cs typeface="Poppins"/>
                <a:sym typeface="Poppins"/>
              </a:rPr>
              <a:t>DÍA: 7-8 operadores</a:t>
            </a:r>
            <a:endParaRPr lang="es-CO" sz="1400" b="0" i="0" u="none" strike="noStrike" kern="0" cap="none" spc="0" normalizeH="0" baseline="0">
              <a:ln>
                <a:noFill/>
              </a:ln>
              <a:solidFill>
                <a:schemeClr val="tx1"/>
              </a:solidFill>
              <a:effectLst/>
              <a:uLnTx/>
              <a:uFillTx/>
              <a:latin typeface="Poppins"/>
              <a:cs typeface="Poppins"/>
            </a:endParaRPr>
          </a:p>
          <a:p>
            <a:pPr marL="0" indent="0" algn="l">
              <a:buClr>
                <a:srgbClr val="0B1EBE"/>
              </a:buClr>
              <a:defRPr/>
            </a:pPr>
            <a:r>
              <a:rPr lang="es-CO" sz="1400" kern="0">
                <a:solidFill>
                  <a:schemeClr val="tx1"/>
                </a:solidFill>
              </a:rPr>
              <a:t>NOCHE: 3 operadores</a:t>
            </a:r>
          </a:p>
          <a:p>
            <a:pPr marL="0" indent="0" algn="l">
              <a:defRPr/>
            </a:pPr>
            <a:r>
              <a:rPr lang="es-CO" sz="1400" kern="0">
                <a:solidFill>
                  <a:schemeClr val="tx1"/>
                </a:solidFill>
              </a:rPr>
              <a:t>TOTAL: 21 Operadores</a:t>
            </a:r>
          </a:p>
        </p:txBody>
      </p:sp>
      <p:sp>
        <p:nvSpPr>
          <p:cNvPr id="2164" name="Google Shape;163;p34">
            <a:extLst>
              <a:ext uri="{FF2B5EF4-FFF2-40B4-BE49-F238E27FC236}">
                <a16:creationId xmlns:a16="http://schemas.microsoft.com/office/drawing/2014/main" id="{0C56610D-4ACC-C476-8986-75E07D121D83}"/>
              </a:ext>
            </a:extLst>
          </p:cNvPr>
          <p:cNvSpPr txBox="1">
            <a:spLocks/>
          </p:cNvSpPr>
          <p:nvPr/>
        </p:nvSpPr>
        <p:spPr>
          <a:xfrm>
            <a:off x="4034436" y="1958234"/>
            <a:ext cx="2533966" cy="4081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500" b="0" i="0" u="none" strike="noStrike" kern="0" cap="none" spc="0" normalizeH="0" baseline="0">
                <a:ln>
                  <a:noFill/>
                </a:ln>
                <a:solidFill>
                  <a:schemeClr val="tx1"/>
                </a:solidFill>
                <a:effectLst/>
                <a:uLnTx/>
                <a:uFillTx/>
                <a:latin typeface="Poppins"/>
                <a:cs typeface="Poppins"/>
                <a:sym typeface="Poppins"/>
              </a:rPr>
              <a:t>8hr de jornada laboral</a:t>
            </a:r>
            <a:endParaRPr lang="es-CO" sz="15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5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500" kern="0">
                <a:solidFill>
                  <a:schemeClr val="tx1"/>
                </a:solidFill>
              </a:rPr>
              <a:t>X médicos por zona</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lang="es-419" sz="15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419" sz="1500" kern="0">
                <a:solidFill>
                  <a:schemeClr val="tx1"/>
                </a:solidFill>
              </a:rPr>
              <a:t>En estricto sentido los médicos no deberían salir de su zona </a:t>
            </a:r>
            <a:r>
              <a:rPr lang="es-419" sz="1200" kern="0">
                <a:solidFill>
                  <a:schemeClr val="tx1"/>
                </a:solidFill>
              </a:rPr>
              <a:t>(pero en ocasiones se hace)</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lang="es-419" sz="12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419" sz="1500" kern="0">
                <a:solidFill>
                  <a:schemeClr val="tx1"/>
                </a:solidFill>
              </a:rPr>
              <a:t>20 min de desplazamiento y 20 min de consulta</a:t>
            </a:r>
            <a:endParaRPr lang="es-CO" sz="1500"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lang="es-CO" kern="0">
              <a:solidFill>
                <a:schemeClr val="tx1"/>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chemeClr val="tx1"/>
              </a:solidFill>
              <a:effectLst/>
              <a:uLnTx/>
              <a:uFillTx/>
              <a:latin typeface="Poppins"/>
              <a:cs typeface="Poppins"/>
              <a:sym typeface="Poppins"/>
            </a:endParaRPr>
          </a:p>
        </p:txBody>
      </p:sp>
      <p:sp>
        <p:nvSpPr>
          <p:cNvPr id="2166" name="Google Shape;163;p34">
            <a:extLst>
              <a:ext uri="{FF2B5EF4-FFF2-40B4-BE49-F238E27FC236}">
                <a16:creationId xmlns:a16="http://schemas.microsoft.com/office/drawing/2014/main" id="{C135992E-0E22-7789-3051-DD34366B820A}"/>
              </a:ext>
            </a:extLst>
          </p:cNvPr>
          <p:cNvSpPr txBox="1">
            <a:spLocks/>
          </p:cNvSpPr>
          <p:nvPr/>
        </p:nvSpPr>
        <p:spPr>
          <a:xfrm>
            <a:off x="7943241" y="3110207"/>
            <a:ext cx="2420425" cy="1423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1" i="0" u="none" strike="noStrike" kern="0" cap="none" spc="0" normalizeH="0" baseline="0">
                <a:ln>
                  <a:noFill/>
                </a:ln>
                <a:solidFill>
                  <a:srgbClr val="0B1EBE"/>
                </a:solidFill>
                <a:effectLst/>
                <a:uLnTx/>
                <a:uFillTx/>
                <a:latin typeface="Poppins"/>
                <a:cs typeface="Poppins"/>
                <a:sym typeface="Poppins"/>
              </a:rPr>
              <a:t>CANALES DE COMUNICACIÓN</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lang="es-CO" sz="1200" kern="0">
              <a:solidFill>
                <a:srgbClr val="0B1EBE"/>
              </a:solidFill>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lang="es-CO" sz="1200" kern="0">
                <a:solidFill>
                  <a:schemeClr val="tx1"/>
                </a:solidFill>
              </a:rPr>
              <a:t>Google drive</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0" i="0" u="none" strike="noStrike" kern="0" cap="none" spc="0" normalizeH="0" baseline="0">
                <a:ln>
                  <a:noFill/>
                </a:ln>
                <a:solidFill>
                  <a:schemeClr val="tx1"/>
                </a:solidFill>
                <a:effectLst/>
                <a:uLnTx/>
                <a:uFillTx/>
                <a:latin typeface="Poppins"/>
                <a:cs typeface="Poppins"/>
                <a:sym typeface="Poppins"/>
              </a:rPr>
              <a:t>Llamadas telefónicas</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0" i="0" u="none" strike="noStrike" kern="0" cap="none" spc="0" normalizeH="0" baseline="0">
                <a:ln>
                  <a:noFill/>
                </a:ln>
                <a:solidFill>
                  <a:schemeClr val="tx1"/>
                </a:solidFill>
                <a:effectLst/>
                <a:uLnTx/>
                <a:uFillTx/>
                <a:latin typeface="Poppins"/>
                <a:cs typeface="Poppins"/>
                <a:sym typeface="Poppins"/>
              </a:rPr>
              <a:t>WhatsApp</a:t>
            </a: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200" b="0" i="0" u="none" strike="noStrike" kern="0" cap="none" spc="0" normalizeH="0" baseline="0">
                <a:ln>
                  <a:noFill/>
                </a:ln>
                <a:solidFill>
                  <a:schemeClr val="tx1"/>
                </a:solidFill>
                <a:effectLst/>
                <a:uLnTx/>
                <a:uFillTx/>
                <a:latin typeface="Poppins"/>
                <a:cs typeface="Poppins"/>
                <a:sym typeface="Poppins"/>
              </a:rPr>
              <a:t>CRM</a:t>
            </a:r>
            <a:endParaRPr kumimoji="0" lang="es-419" sz="1200" b="0" i="0" u="none" strike="noStrike" kern="0" cap="none" spc="0" normalizeH="0" baseline="0">
              <a:ln>
                <a:noFill/>
              </a:ln>
              <a:solidFill>
                <a:schemeClr val="tx1"/>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200" b="0"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200" b="0" i="0" u="none" strike="noStrike" kern="0" cap="none" spc="0" normalizeH="0" baseline="0">
              <a:ln>
                <a:noFill/>
              </a:ln>
              <a:solidFill>
                <a:srgbClr val="0B1EBE"/>
              </a:solidFill>
              <a:effectLst/>
              <a:uLnTx/>
              <a:uFillTx/>
              <a:latin typeface="Poppins"/>
              <a:cs typeface="Poppins"/>
              <a:sym typeface="Poppins"/>
            </a:endParaRPr>
          </a:p>
        </p:txBody>
      </p:sp>
      <p:sp>
        <p:nvSpPr>
          <p:cNvPr id="7" name="Google Shape;165;p34">
            <a:extLst>
              <a:ext uri="{FF2B5EF4-FFF2-40B4-BE49-F238E27FC236}">
                <a16:creationId xmlns:a16="http://schemas.microsoft.com/office/drawing/2014/main" id="{B8162F99-8A2C-3516-2C6B-6724C3903C5D}"/>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10" name="Google Shape;164;p34">
            <a:extLst>
              <a:ext uri="{FF2B5EF4-FFF2-40B4-BE49-F238E27FC236}">
                <a16:creationId xmlns:a16="http://schemas.microsoft.com/office/drawing/2014/main" id="{68EBE4C6-0351-2DCD-436C-08142C6C47EB}"/>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11" name="Google Shape;166;p34">
            <a:extLst>
              <a:ext uri="{FF2B5EF4-FFF2-40B4-BE49-F238E27FC236}">
                <a16:creationId xmlns:a16="http://schemas.microsoft.com/office/drawing/2014/main" id="{C00A7007-2B28-F25B-BC47-EEBC7DF11BAF}"/>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Marcador de número de diapositiva 1">
            <a:extLst>
              <a:ext uri="{FF2B5EF4-FFF2-40B4-BE49-F238E27FC236}">
                <a16:creationId xmlns:a16="http://schemas.microsoft.com/office/drawing/2014/main" id="{F2A7923B-6352-5428-9A71-2A55F3CB409D}"/>
              </a:ext>
            </a:extLst>
          </p:cNvPr>
          <p:cNvSpPr>
            <a:spLocks noGrp="1"/>
          </p:cNvSpPr>
          <p:nvPr>
            <p:ph type="sldNum" sz="quarter" idx="12"/>
          </p:nvPr>
        </p:nvSpPr>
        <p:spPr/>
        <p:txBody>
          <a:bodyPr/>
          <a:lstStyle/>
          <a:p>
            <a:fld id="{4D6B71C8-6ADD-42EE-9728-D96CC2FBCF5E}" type="slidenum">
              <a:rPr lang="es-CO" smtClean="0"/>
              <a:t>6</a:t>
            </a:fld>
            <a:endParaRPr lang="es-CO"/>
          </a:p>
        </p:txBody>
      </p:sp>
    </p:spTree>
    <p:extLst>
      <p:ext uri="{BB962C8B-B14F-4D97-AF65-F5344CB8AC3E}">
        <p14:creationId xmlns:p14="http://schemas.microsoft.com/office/powerpoint/2010/main" val="88556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33" name="Google Shape;164;p34">
            <a:extLst>
              <a:ext uri="{FF2B5EF4-FFF2-40B4-BE49-F238E27FC236}">
                <a16:creationId xmlns:a16="http://schemas.microsoft.com/office/drawing/2014/main" id="{00611D8B-9309-09DA-A217-339EC5E522E9}"/>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4" name="Google Shape;166;p34">
            <a:extLst>
              <a:ext uri="{FF2B5EF4-FFF2-40B4-BE49-F238E27FC236}">
                <a16:creationId xmlns:a16="http://schemas.microsoft.com/office/drawing/2014/main" id="{4E7A082D-6757-826F-9929-AA92DB72C9FC}"/>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sp>
        <p:nvSpPr>
          <p:cNvPr id="2" name="Google Shape;163;p34">
            <a:extLst>
              <a:ext uri="{FF2B5EF4-FFF2-40B4-BE49-F238E27FC236}">
                <a16:creationId xmlns:a16="http://schemas.microsoft.com/office/drawing/2014/main" id="{43AE577D-8DCF-2B26-4FA8-18033149ADED}"/>
              </a:ext>
            </a:extLst>
          </p:cNvPr>
          <p:cNvSpPr txBox="1">
            <a:spLocks/>
          </p:cNvSpPr>
          <p:nvPr/>
        </p:nvSpPr>
        <p:spPr>
          <a:xfrm>
            <a:off x="1637721" y="2651162"/>
            <a:ext cx="8916557" cy="1737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defRPr/>
            </a:pPr>
            <a:r>
              <a:rPr kumimoji="0" lang="es-ES_tradnl" sz="6600" b="1" i="0" u="none" strike="noStrike" kern="0" cap="none" spc="0" normalizeH="0" baseline="0">
                <a:ln>
                  <a:noFill/>
                </a:ln>
                <a:solidFill>
                  <a:srgbClr val="0B1EBE"/>
                </a:solidFill>
                <a:effectLst/>
                <a:uLnTx/>
                <a:uFillTx/>
                <a:latin typeface="+mn-lt"/>
                <a:cs typeface="Poppins"/>
                <a:sym typeface="Poppins"/>
              </a:rPr>
              <a:t>Operación General 2022</a:t>
            </a:r>
          </a:p>
          <a:p>
            <a:pPr marL="0" marR="0" lvl="0" indent="0"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6600" b="1" i="0" u="none" strike="noStrike" kern="0" cap="none" spc="0" normalizeH="0" baseline="0">
              <a:ln>
                <a:noFill/>
              </a:ln>
              <a:solidFill>
                <a:srgbClr val="0B1EBE"/>
              </a:solidFill>
              <a:effectLst/>
              <a:uLnTx/>
              <a:uFillTx/>
              <a:latin typeface="+mn-lt"/>
              <a:cs typeface="Poppins"/>
              <a:sym typeface="Poppins"/>
            </a:endParaRPr>
          </a:p>
        </p:txBody>
      </p:sp>
      <p:sp>
        <p:nvSpPr>
          <p:cNvPr id="3" name="Marcador de número de diapositiva 2">
            <a:extLst>
              <a:ext uri="{FF2B5EF4-FFF2-40B4-BE49-F238E27FC236}">
                <a16:creationId xmlns:a16="http://schemas.microsoft.com/office/drawing/2014/main" id="{0D81BA5C-608D-7542-03F4-8AFAA53CEF40}"/>
              </a:ext>
            </a:extLst>
          </p:cNvPr>
          <p:cNvSpPr>
            <a:spLocks noGrp="1"/>
          </p:cNvSpPr>
          <p:nvPr>
            <p:ph type="sldNum" sz="quarter" idx="12"/>
          </p:nvPr>
        </p:nvSpPr>
        <p:spPr/>
        <p:txBody>
          <a:bodyPr/>
          <a:lstStyle/>
          <a:p>
            <a:fld id="{4D6B71C8-6ADD-42EE-9728-D96CC2FBCF5E}" type="slidenum">
              <a:rPr lang="es-CO" smtClean="0"/>
              <a:t>7</a:t>
            </a:fld>
            <a:endParaRPr lang="es-CO"/>
          </a:p>
        </p:txBody>
      </p:sp>
    </p:spTree>
    <p:extLst>
      <p:ext uri="{BB962C8B-B14F-4D97-AF65-F5344CB8AC3E}">
        <p14:creationId xmlns:p14="http://schemas.microsoft.com/office/powerpoint/2010/main" val="135860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33" name="Google Shape;164;p34">
            <a:extLst>
              <a:ext uri="{FF2B5EF4-FFF2-40B4-BE49-F238E27FC236}">
                <a16:creationId xmlns:a16="http://schemas.microsoft.com/office/drawing/2014/main" id="{00611D8B-9309-09DA-A217-339EC5E522E9}"/>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4" name="Google Shape;166;p34">
            <a:extLst>
              <a:ext uri="{FF2B5EF4-FFF2-40B4-BE49-F238E27FC236}">
                <a16:creationId xmlns:a16="http://schemas.microsoft.com/office/drawing/2014/main" id="{4E7A082D-6757-826F-9929-AA92DB72C9FC}"/>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2" name="Picture 1">
            <a:extLst>
              <a:ext uri="{FF2B5EF4-FFF2-40B4-BE49-F238E27FC236}">
                <a16:creationId xmlns:a16="http://schemas.microsoft.com/office/drawing/2014/main" id="{7E47922E-C3F2-3E26-44D0-E431D6405B6A}"/>
              </a:ext>
            </a:extLst>
          </p:cNvPr>
          <p:cNvPicPr>
            <a:picLocks noChangeAspect="1"/>
          </p:cNvPicPr>
          <p:nvPr/>
        </p:nvPicPr>
        <p:blipFill>
          <a:blip r:embed="rId2"/>
          <a:stretch>
            <a:fillRect/>
          </a:stretch>
        </p:blipFill>
        <p:spPr>
          <a:xfrm>
            <a:off x="3594525" y="1452942"/>
            <a:ext cx="7920000" cy="4303937"/>
          </a:xfrm>
          <a:prstGeom prst="rect">
            <a:avLst/>
          </a:prstGeom>
        </p:spPr>
      </p:pic>
      <p:sp>
        <p:nvSpPr>
          <p:cNvPr id="3" name="Google Shape;163;p34">
            <a:extLst>
              <a:ext uri="{FF2B5EF4-FFF2-40B4-BE49-F238E27FC236}">
                <a16:creationId xmlns:a16="http://schemas.microsoft.com/office/drawing/2014/main" id="{93145015-A5EF-23F6-8DCE-300208BFB3F4}"/>
              </a:ext>
            </a:extLst>
          </p:cNvPr>
          <p:cNvSpPr txBox="1">
            <a:spLocks/>
          </p:cNvSpPr>
          <p:nvPr/>
        </p:nvSpPr>
        <p:spPr>
          <a:xfrm>
            <a:off x="474192" y="2891889"/>
            <a:ext cx="2806890" cy="1154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ES" kern="0">
                <a:solidFill>
                  <a:srgbClr val="0B1EBE"/>
                </a:solidFill>
              </a:rPr>
              <a:t>La demanda tiene un comportamiento variable dependiendo del día de la semana</a:t>
            </a:r>
            <a:endParaRPr lang="es-ES"/>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p:txBody>
      </p:sp>
      <p:sp>
        <p:nvSpPr>
          <p:cNvPr id="4" name="Marcador de número de diapositiva 3">
            <a:extLst>
              <a:ext uri="{FF2B5EF4-FFF2-40B4-BE49-F238E27FC236}">
                <a16:creationId xmlns:a16="http://schemas.microsoft.com/office/drawing/2014/main" id="{9DD86B92-A712-2186-9B29-2C58E66BA745}"/>
              </a:ext>
            </a:extLst>
          </p:cNvPr>
          <p:cNvSpPr>
            <a:spLocks noGrp="1"/>
          </p:cNvSpPr>
          <p:nvPr>
            <p:ph type="sldNum" sz="quarter" idx="12"/>
          </p:nvPr>
        </p:nvSpPr>
        <p:spPr/>
        <p:txBody>
          <a:bodyPr/>
          <a:lstStyle/>
          <a:p>
            <a:fld id="{4D6B71C8-6ADD-42EE-9728-D96CC2FBCF5E}" type="slidenum">
              <a:rPr lang="es-CO" smtClean="0"/>
              <a:t>8</a:t>
            </a:fld>
            <a:endParaRPr lang="es-CO"/>
          </a:p>
        </p:txBody>
      </p:sp>
    </p:spTree>
    <p:extLst>
      <p:ext uri="{BB962C8B-B14F-4D97-AF65-F5344CB8AC3E}">
        <p14:creationId xmlns:p14="http://schemas.microsoft.com/office/powerpoint/2010/main" val="273707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65;p34">
            <a:extLst>
              <a:ext uri="{FF2B5EF4-FFF2-40B4-BE49-F238E27FC236}">
                <a16:creationId xmlns:a16="http://schemas.microsoft.com/office/drawing/2014/main" id="{A428319C-23D1-CE9E-0C11-70C05B6C0732}"/>
              </a:ext>
            </a:extLst>
          </p:cNvPr>
          <p:cNvSpPr/>
          <p:nvPr/>
        </p:nvSpPr>
        <p:spPr>
          <a:xfrm>
            <a:off x="474192" y="463245"/>
            <a:ext cx="5705061" cy="550858"/>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CO" sz="2400" b="1" kern="0">
                <a:solidFill>
                  <a:srgbClr val="0B1EBE"/>
                </a:solidFill>
                <a:latin typeface="Poppins"/>
                <a:ea typeface="Poppins"/>
                <a:cs typeface="Poppins"/>
                <a:sym typeface="Poppins"/>
              </a:rPr>
              <a:t>Situación Actual</a:t>
            </a:r>
            <a:endParaRPr kumimoji="0" lang="es-CO" sz="2400" b="1" i="0" u="none" strike="noStrike" kern="0" cap="none" spc="0" normalizeH="0" baseline="0">
              <a:ln>
                <a:noFill/>
              </a:ln>
              <a:solidFill>
                <a:srgbClr val="0B1EBE"/>
              </a:solidFill>
              <a:effectLst/>
              <a:uLnTx/>
              <a:uFillTx/>
              <a:latin typeface="Poppins"/>
              <a:ea typeface="Poppins"/>
              <a:cs typeface="Poppins"/>
              <a:sym typeface="Poppins"/>
            </a:endParaRPr>
          </a:p>
        </p:txBody>
      </p:sp>
      <p:sp>
        <p:nvSpPr>
          <p:cNvPr id="33" name="Google Shape;164;p34">
            <a:extLst>
              <a:ext uri="{FF2B5EF4-FFF2-40B4-BE49-F238E27FC236}">
                <a16:creationId xmlns:a16="http://schemas.microsoft.com/office/drawing/2014/main" id="{00611D8B-9309-09DA-A217-339EC5E522E9}"/>
              </a:ext>
            </a:extLst>
          </p:cNvPr>
          <p:cNvSpPr/>
          <p:nvPr/>
        </p:nvSpPr>
        <p:spPr>
          <a:xfrm>
            <a:off x="474192" y="6182315"/>
            <a:ext cx="1271926" cy="339768"/>
          </a:xfrm>
          <a:prstGeom prst="roundRect">
            <a:avLst>
              <a:gd name="adj" fmla="val 50000"/>
            </a:avLst>
          </a:prstGeom>
          <a:solidFill>
            <a:srgbClr val="0B1EBE"/>
          </a:solid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a:ln>
                  <a:noFill/>
                </a:ln>
                <a:solidFill>
                  <a:srgbClr val="FFFBF9"/>
                </a:solidFill>
                <a:effectLst/>
                <a:uLnTx/>
                <a:uFillTx/>
                <a:latin typeface="Poppins"/>
                <a:ea typeface="Poppins"/>
                <a:cs typeface="Poppins"/>
                <a:sym typeface="Poppins"/>
              </a:rPr>
              <a:t>PG2</a:t>
            </a:r>
          </a:p>
        </p:txBody>
      </p:sp>
      <p:sp>
        <p:nvSpPr>
          <p:cNvPr id="34" name="Google Shape;166;p34">
            <a:extLst>
              <a:ext uri="{FF2B5EF4-FFF2-40B4-BE49-F238E27FC236}">
                <a16:creationId xmlns:a16="http://schemas.microsoft.com/office/drawing/2014/main" id="{4E7A082D-6757-826F-9929-AA92DB72C9FC}"/>
              </a:ext>
            </a:extLst>
          </p:cNvPr>
          <p:cNvSpPr/>
          <p:nvPr/>
        </p:nvSpPr>
        <p:spPr>
          <a:xfrm>
            <a:off x="1854688" y="6182315"/>
            <a:ext cx="5687506" cy="339767"/>
          </a:xfrm>
          <a:prstGeom prst="roundRect">
            <a:avLst>
              <a:gd name="adj" fmla="val 50000"/>
            </a:avLst>
          </a:prstGeom>
          <a:noFill/>
          <a:ln w="19050" cap="flat" cmpd="sng">
            <a:solidFill>
              <a:srgbClr val="0B1EB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B1EBE"/>
              </a:buClr>
              <a:buSzPts val="1400"/>
              <a:buFont typeface="Poppins"/>
              <a:buNone/>
              <a:tabLst/>
              <a:defRPr/>
            </a:pPr>
            <a:r>
              <a:rPr kumimoji="0" lang="es-CO" sz="1400" b="0" i="0" u="none" strike="noStrike" kern="0" cap="none" spc="0" normalizeH="0" baseline="0">
                <a:ln>
                  <a:noFill/>
                </a:ln>
                <a:solidFill>
                  <a:srgbClr val="0B1EBE"/>
                </a:solidFill>
                <a:effectLst/>
                <a:uLnTx/>
                <a:uFillTx/>
                <a:latin typeface="Poppins"/>
                <a:cs typeface="Poppins"/>
                <a:sym typeface="Poppins"/>
              </a:rPr>
              <a:t>Caso de estudio – ADOM – Servicios Médicos a Domicilio</a:t>
            </a:r>
          </a:p>
        </p:txBody>
      </p:sp>
      <p:pic>
        <p:nvPicPr>
          <p:cNvPr id="2" name="Picture 1">
            <a:extLst>
              <a:ext uri="{FF2B5EF4-FFF2-40B4-BE49-F238E27FC236}">
                <a16:creationId xmlns:a16="http://schemas.microsoft.com/office/drawing/2014/main" id="{7E47922E-C3F2-3E26-44D0-E431D6405B6A}"/>
              </a:ext>
            </a:extLst>
          </p:cNvPr>
          <p:cNvPicPr>
            <a:picLocks noChangeAspect="1"/>
          </p:cNvPicPr>
          <p:nvPr/>
        </p:nvPicPr>
        <p:blipFill>
          <a:blip r:embed="rId2"/>
          <a:stretch>
            <a:fillRect/>
          </a:stretch>
        </p:blipFill>
        <p:spPr>
          <a:xfrm>
            <a:off x="474192" y="1329218"/>
            <a:ext cx="3401238" cy="1848322"/>
          </a:xfrm>
          <a:prstGeom prst="rect">
            <a:avLst/>
          </a:prstGeom>
        </p:spPr>
      </p:pic>
      <p:pic>
        <p:nvPicPr>
          <p:cNvPr id="4" name="Picture 3">
            <a:extLst>
              <a:ext uri="{FF2B5EF4-FFF2-40B4-BE49-F238E27FC236}">
                <a16:creationId xmlns:a16="http://schemas.microsoft.com/office/drawing/2014/main" id="{4C52BE15-ECAE-3787-203C-E4C50DBBEDF9}"/>
              </a:ext>
            </a:extLst>
          </p:cNvPr>
          <p:cNvPicPr>
            <a:picLocks noChangeAspect="1"/>
          </p:cNvPicPr>
          <p:nvPr/>
        </p:nvPicPr>
        <p:blipFill>
          <a:blip r:embed="rId3"/>
          <a:stretch>
            <a:fillRect/>
          </a:stretch>
        </p:blipFill>
        <p:spPr>
          <a:xfrm>
            <a:off x="3960991" y="1329218"/>
            <a:ext cx="7920000" cy="4199564"/>
          </a:xfrm>
          <a:prstGeom prst="rect">
            <a:avLst/>
          </a:prstGeom>
        </p:spPr>
      </p:pic>
      <p:sp>
        <p:nvSpPr>
          <p:cNvPr id="5" name="Google Shape;163;p34">
            <a:extLst>
              <a:ext uri="{FF2B5EF4-FFF2-40B4-BE49-F238E27FC236}">
                <a16:creationId xmlns:a16="http://schemas.microsoft.com/office/drawing/2014/main" id="{CDA7D4BA-417F-EF02-3A3B-684E330B3C7B}"/>
              </a:ext>
            </a:extLst>
          </p:cNvPr>
          <p:cNvSpPr txBox="1">
            <a:spLocks/>
          </p:cNvSpPr>
          <p:nvPr/>
        </p:nvSpPr>
        <p:spPr>
          <a:xfrm>
            <a:off x="737412" y="4123653"/>
            <a:ext cx="2874798" cy="1154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2"/>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9pPr>
          </a:lstStyle>
          <a:p>
            <a:pPr marL="0" indent="0" algn="l">
              <a:defRPr/>
            </a:pPr>
            <a:r>
              <a:rPr lang="es-ES" kern="0">
                <a:solidFill>
                  <a:srgbClr val="0B1EBE"/>
                </a:solidFill>
              </a:rPr>
              <a:t>Correspondencia entre la demanda y la cantidad de médicos disponibles</a:t>
            </a:r>
            <a:endParaRPr lang="es-ES"/>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B1EBE"/>
              </a:buClr>
              <a:buSzPts val="1400"/>
              <a:buFont typeface="Poppins"/>
              <a:buNone/>
              <a:tabLst/>
              <a:defRPr/>
            </a:pPr>
            <a:endParaRPr kumimoji="0" lang="es-CO" sz="1600" b="0" i="0" u="none" strike="noStrike" kern="0" cap="none" spc="0" normalizeH="0" baseline="0">
              <a:ln>
                <a:noFill/>
              </a:ln>
              <a:solidFill>
                <a:srgbClr val="0B1EBE"/>
              </a:solidFill>
              <a:effectLst/>
              <a:uLnTx/>
              <a:uFillTx/>
              <a:latin typeface="Poppins"/>
              <a:cs typeface="Poppins"/>
              <a:sym typeface="Poppins"/>
            </a:endParaRPr>
          </a:p>
        </p:txBody>
      </p:sp>
      <p:sp>
        <p:nvSpPr>
          <p:cNvPr id="3" name="Marcador de número de diapositiva 2">
            <a:extLst>
              <a:ext uri="{FF2B5EF4-FFF2-40B4-BE49-F238E27FC236}">
                <a16:creationId xmlns:a16="http://schemas.microsoft.com/office/drawing/2014/main" id="{0D998604-EB21-1DE6-B741-B3E2B48BE46C}"/>
              </a:ext>
            </a:extLst>
          </p:cNvPr>
          <p:cNvSpPr>
            <a:spLocks noGrp="1"/>
          </p:cNvSpPr>
          <p:nvPr>
            <p:ph type="sldNum" sz="quarter" idx="12"/>
          </p:nvPr>
        </p:nvSpPr>
        <p:spPr/>
        <p:txBody>
          <a:bodyPr/>
          <a:lstStyle/>
          <a:p>
            <a:fld id="{4D6B71C8-6ADD-42EE-9728-D96CC2FBCF5E}" type="slidenum">
              <a:rPr lang="es-CO" smtClean="0"/>
              <a:t>9</a:t>
            </a:fld>
            <a:endParaRPr lang="es-CO"/>
          </a:p>
        </p:txBody>
      </p:sp>
    </p:spTree>
    <p:extLst>
      <p:ext uri="{BB962C8B-B14F-4D97-AF65-F5344CB8AC3E}">
        <p14:creationId xmlns:p14="http://schemas.microsoft.com/office/powerpoint/2010/main" val="40080624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53</Slides>
  <Notes>30</Notes>
  <HiddenSlides>0</HiddenSlides>
  <ScaleCrop>false</ScaleCrop>
  <HeadingPairs>
    <vt:vector size="4" baseType="variant">
      <vt:variant>
        <vt:lpstr>Tema</vt:lpstr>
      </vt:variant>
      <vt:variant>
        <vt:i4>1</vt:i4>
      </vt:variant>
      <vt:variant>
        <vt:lpstr>Títulos de diapositiva</vt:lpstr>
      </vt:variant>
      <vt:variant>
        <vt:i4>53</vt:i4>
      </vt:variant>
    </vt:vector>
  </HeadingPairs>
  <TitlesOfParts>
    <vt:vector size="54"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Mariana Moscoso Bayona</dc:creator>
  <cp:revision>2</cp:revision>
  <dcterms:created xsi:type="dcterms:W3CDTF">2023-02-12T22:56:32Z</dcterms:created>
  <dcterms:modified xsi:type="dcterms:W3CDTF">2023-06-05T23:42:58Z</dcterms:modified>
</cp:coreProperties>
</file>